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76" r:id="rId2"/>
    <p:sldId id="256" r:id="rId3"/>
    <p:sldId id="257" r:id="rId4"/>
    <p:sldId id="258" r:id="rId5"/>
    <p:sldId id="270" r:id="rId6"/>
    <p:sldId id="271" r:id="rId7"/>
    <p:sldId id="259" r:id="rId8"/>
    <p:sldId id="260" r:id="rId9"/>
    <p:sldId id="261" r:id="rId10"/>
    <p:sldId id="262" r:id="rId11"/>
    <p:sldId id="263" r:id="rId12"/>
    <p:sldId id="264" r:id="rId13"/>
    <p:sldId id="277" r:id="rId14"/>
    <p:sldId id="272" r:id="rId15"/>
    <p:sldId id="273" r:id="rId16"/>
    <p:sldId id="274" r:id="rId1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66"/>
    <a:srgbClr val="FF9999"/>
    <a:srgbClr val="00FF99"/>
    <a:srgbClr val="E3CF3D"/>
    <a:srgbClr val="D98203"/>
    <a:srgbClr val="BBBB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2" autoAdjust="0"/>
    <p:restoredTop sz="94660"/>
  </p:normalViewPr>
  <p:slideViewPr>
    <p:cSldViewPr snapToGrid="0">
      <p:cViewPr varScale="1">
        <p:scale>
          <a:sx n="89" d="100"/>
          <a:sy n="89" d="100"/>
        </p:scale>
        <p:origin x="114" y="57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mn-MN" dirty="0" smtClean="0">
                <a:latin typeface="Times New Roman" panose="02020603050405020304" pitchFamily="18" charset="0"/>
                <a:cs typeface="Times New Roman" panose="02020603050405020304" pitchFamily="18" charset="0"/>
              </a:rPr>
              <a:t>БОРЛУУЛАЛТ </a:t>
            </a:r>
          </a:p>
          <a:p>
            <a:pPr>
              <a:defRPr/>
            </a:pPr>
            <a:r>
              <a:rPr lang="mn-MN" dirty="0" smtClean="0">
                <a:latin typeface="Times New Roman" panose="02020603050405020304" pitchFamily="18" charset="0"/>
                <a:cs typeface="Times New Roman" panose="02020603050405020304" pitchFamily="18" charset="0"/>
              </a:rPr>
              <a:t>/ сая</a:t>
            </a:r>
            <a:r>
              <a:rPr lang="mn-MN" baseline="0" dirty="0" smtClean="0">
                <a:latin typeface="Times New Roman" panose="02020603050405020304" pitchFamily="18" charset="0"/>
                <a:cs typeface="Times New Roman" panose="02020603050405020304" pitchFamily="18" charset="0"/>
              </a:rPr>
              <a:t> төг /</a:t>
            </a:r>
            <a:endParaRPr lang="en-US" dirty="0">
              <a:latin typeface="Times New Roman" panose="02020603050405020304" pitchFamily="18" charset="0"/>
              <a:cs typeface="Times New Roman" panose="02020603050405020304" pitchFamily="18" charset="0"/>
            </a:endParaRPr>
          </a:p>
        </c:rich>
      </c:tx>
      <c:layout/>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2017 он</c:v>
                </c:pt>
              </c:strCache>
            </c:strRef>
          </c:tx>
          <c:spPr>
            <a:solidFill>
              <a:schemeClr val="bg2">
                <a:lumMod val="50000"/>
              </a:schemeClr>
            </a:solidFill>
            <a:ln>
              <a:noFill/>
            </a:ln>
            <a:effectLst>
              <a:outerShdw blurRad="50800" dist="38100" dir="5400000" rotWithShape="0">
                <a:srgbClr val="000000">
                  <a:alpha val="60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6552301</c:v>
                </c:pt>
              </c:numCache>
            </c:numRef>
          </c:val>
        </c:ser>
        <c:ser>
          <c:idx val="1"/>
          <c:order val="1"/>
          <c:tx>
            <c:strRef>
              <c:f>Sheet1!$C$1</c:f>
              <c:strCache>
                <c:ptCount val="1"/>
                <c:pt idx="0">
                  <c:v>2018 он</c:v>
                </c:pt>
              </c:strCache>
            </c:strRef>
          </c:tx>
          <c:spPr>
            <a:solidFill>
              <a:schemeClr val="bg2">
                <a:lumMod val="50000"/>
              </a:schemeClr>
            </a:solidFill>
            <a:ln>
              <a:noFill/>
            </a:ln>
            <a:effectLst>
              <a:outerShdw blurRad="50800" dist="38100" dir="5400000" rotWithShape="0">
                <a:srgbClr val="000000">
                  <a:alpha val="60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7132769</c:v>
                </c:pt>
              </c:numCache>
            </c:numRef>
          </c:val>
        </c:ser>
        <c:ser>
          <c:idx val="2"/>
          <c:order val="2"/>
          <c:tx>
            <c:strRef>
              <c:f>Sheet1!$D$1</c:f>
              <c:strCache>
                <c:ptCount val="1"/>
                <c:pt idx="0">
                  <c:v>2019 он</c:v>
                </c:pt>
              </c:strCache>
            </c:strRef>
          </c:tx>
          <c:spPr>
            <a:solidFill>
              <a:schemeClr val="bg2">
                <a:lumMod val="50000"/>
              </a:schemeClr>
            </a:solidFill>
            <a:ln>
              <a:noFill/>
            </a:ln>
            <a:effectLst>
              <a:outerShdw blurRad="50800" dist="38100" dir="5400000" rotWithShape="0">
                <a:srgbClr val="000000">
                  <a:alpha val="60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5716676</c:v>
                </c:pt>
              </c:numCache>
            </c:numRef>
          </c:val>
        </c:ser>
        <c:dLbls>
          <c:dLblPos val="outEnd"/>
          <c:showLegendKey val="0"/>
          <c:showVal val="1"/>
          <c:showCatName val="0"/>
          <c:showSerName val="0"/>
          <c:showPercent val="0"/>
          <c:showBubbleSize val="0"/>
        </c:dLbls>
        <c:gapWidth val="100"/>
        <c:overlap val="-24"/>
        <c:axId val="213115360"/>
        <c:axId val="213115920"/>
      </c:barChart>
      <c:catAx>
        <c:axId val="21311536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115920"/>
        <c:crosses val="autoZero"/>
        <c:auto val="1"/>
        <c:lblAlgn val="ctr"/>
        <c:lblOffset val="100"/>
        <c:noMultiLvlLbl val="0"/>
      </c:catAx>
      <c:valAx>
        <c:axId val="213115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11536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2019/08/02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2019/08/02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2019/08/02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2019/08/02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2019/08/02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2019/08/02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2019/08/02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2019/08/02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2019/08/02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2019/08/02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2019/08/02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2019/08/02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2019/08/02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2019/08/02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2019/08/02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2019/08/02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2019/08/02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jpg"/><Relationship Id="rId7" Type="http://schemas.openxmlformats.org/officeDocument/2006/relationships/image" Target="../media/image7.JPG"/><Relationship Id="rId12" Type="http://schemas.openxmlformats.org/officeDocument/2006/relationships/image" Target="../media/image12.JPG"/><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image" Target="../media/image6.JPG"/><Relationship Id="rId11" Type="http://schemas.openxmlformats.org/officeDocument/2006/relationships/image" Target="../media/image11.JPG"/><Relationship Id="rId5" Type="http://schemas.openxmlformats.org/officeDocument/2006/relationships/image" Target="../media/image5.jpg"/><Relationship Id="rId10" Type="http://schemas.openxmlformats.org/officeDocument/2006/relationships/image" Target="../media/image10.jpg"/><Relationship Id="rId4" Type="http://schemas.openxmlformats.org/officeDocument/2006/relationships/image" Target="../media/image4.jpg"/><Relationship Id="rId9"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jpeg"/><Relationship Id="rId7" Type="http://schemas.openxmlformats.org/officeDocument/2006/relationships/image" Target="../media/image18.jp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jpg"/><Relationship Id="rId10" Type="http://schemas.openxmlformats.org/officeDocument/2006/relationships/image" Target="../media/image21.jpeg"/><Relationship Id="rId4" Type="http://schemas.openxmlformats.org/officeDocument/2006/relationships/image" Target="../media/image15.jpg"/><Relationship Id="rId9" Type="http://schemas.openxmlformats.org/officeDocument/2006/relationships/image" Target="../media/image2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78467" y="2456266"/>
            <a:ext cx="8167956" cy="1754326"/>
          </a:xfrm>
          <a:prstGeom prst="rect">
            <a:avLst/>
          </a:prstGeom>
          <a:noFill/>
        </p:spPr>
        <p:txBody>
          <a:bodyPr wrap="square" rtlCol="0">
            <a:spAutoFit/>
          </a:bodyPr>
          <a:lstStyle/>
          <a:p>
            <a:pPr algn="ctr"/>
            <a:r>
              <a:rPr lang="mn-MN" sz="5400" b="1" dirty="0" smtClean="0">
                <a:latin typeface="Times New Roman" panose="02020603050405020304" pitchFamily="18" charset="0"/>
                <a:cs typeface="Times New Roman" panose="02020603050405020304" pitchFamily="18" charset="0"/>
              </a:rPr>
              <a:t>“АТАР-ӨРГӨӨ” ХУВЬЦААТ КОМПАНИ</a:t>
            </a:r>
            <a:endParaRPr lang="en-US" sz="5400"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6334019" y="4386263"/>
            <a:ext cx="4212404" cy="369332"/>
          </a:xfrm>
          <a:prstGeom prst="rect">
            <a:avLst/>
          </a:prstGeom>
          <a:noFill/>
        </p:spPr>
        <p:txBody>
          <a:bodyPr wrap="square" rtlCol="0">
            <a:spAutoFit/>
          </a:bodyPr>
          <a:lstStyle/>
          <a:p>
            <a:r>
              <a:rPr lang="mn-MN" dirty="0" smtClean="0">
                <a:latin typeface="Times New Roman" panose="02020603050405020304" pitchFamily="18" charset="0"/>
                <a:cs typeface="Times New Roman" panose="02020603050405020304" pitchFamily="18" charset="0"/>
              </a:rPr>
              <a:t>ХАГАС ЖИЛИЙН ТАЙЛАН 2019 ОН</a:t>
            </a:r>
            <a:endParaRPr lang="en-US" dirty="0">
              <a:latin typeface="Times New Roman" panose="02020603050405020304" pitchFamily="18" charset="0"/>
              <a:cs typeface="Times New Roman" panose="02020603050405020304" pitchFamily="18" charset="0"/>
            </a:endParaRPr>
          </a:p>
        </p:txBody>
      </p:sp>
      <p:pic>
        <p:nvPicPr>
          <p:cNvPr id="6" name="Picture 5" descr="C:\Users\user\Desktop\Хажаа зураг\Лого.PNG"/>
          <p:cNvPicPr/>
          <p:nvPr/>
        </p:nvPicPr>
        <p:blipFill rotWithShape="1">
          <a:blip r:embed="rId2">
            <a:extLst>
              <a:ext uri="{BEBA8EAE-BF5A-486C-A8C5-ECC9F3942E4B}">
                <a14:imgProps xmlns:a14="http://schemas.microsoft.com/office/drawing/2010/main">
                  <a14:imgLayer r:embed="rId3">
                    <a14:imgEffect>
                      <a14:backgroundRemoval t="25664" b="71808" l="25412" r="73765">
                        <a14:backgroundMark x1="13374" y1="15424" x2="61934" y2="23767"/>
                        <a14:backgroundMark x1="25103" y1="24020" x2="14712" y2="61188"/>
                        <a14:backgroundMark x1="15021" y1="63970" x2="16667" y2="63970"/>
                        <a14:backgroundMark x1="18416" y1="59545" x2="45267" y2="74716"/>
                        <a14:backgroundMark x1="44959" y1="28571" x2="27058" y2="34260"/>
                        <a14:backgroundMark x1="64403" y1="24399" x2="94650" y2="67004"/>
                        <a14:backgroundMark x1="32716" y1="58534" x2="32716" y2="57396"/>
                        <a14:backgroundMark x1="64815" y1="59418" x2="65021" y2="57396"/>
                        <a14:backgroundMark x1="46399" y1="44880" x2="45062" y2="44374"/>
                        <a14:backgroundMark x1="53292" y1="45512" x2="51543" y2="44880"/>
                        <a14:backgroundMark x1="44547" y1="45386" x2="38066" y2="48925"/>
                        <a14:backgroundMark x1="51132" y1="44627" x2="52058" y2="44753"/>
                        <a14:backgroundMark x1="54115" y1="45638" x2="55041" y2="46018"/>
                        <a14:backgroundMark x1="37860" y1="49178" x2="33128" y2="56258"/>
                        <a14:backgroundMark x1="50206" y1="44501" x2="55658" y2="46271"/>
                        <a14:backgroundMark x1="56996" y1="47408" x2="61728" y2="52718"/>
                        <a14:backgroundMark x1="61728" y1="51707" x2="64815" y2="58154"/>
                        <a14:backgroundMark x1="56276" y1="46776" x2="60494" y2="50316"/>
                        <a14:backgroundMark x1="46811" y1="44501" x2="47942" y2="44753"/>
                        <a14:backgroundMark x1="49691" y1="44753" x2="50926" y2="44753"/>
                      </a14:backgroundRemoval>
                    </a14:imgEffect>
                  </a14:imgLayer>
                </a14:imgProps>
              </a:ext>
              <a:ext uri="{28A0092B-C50C-407E-A947-70E740481C1C}">
                <a14:useLocalDpi xmlns:a14="http://schemas.microsoft.com/office/drawing/2010/main" val="0"/>
              </a:ext>
            </a:extLst>
          </a:blip>
          <a:srcRect l="26804" t="33388" r="29702" b="34362"/>
          <a:stretch/>
        </p:blipFill>
        <p:spPr bwMode="auto">
          <a:xfrm>
            <a:off x="4981955" y="747421"/>
            <a:ext cx="2704127" cy="162101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5469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33549" y="718457"/>
            <a:ext cx="7625941" cy="1041404"/>
          </a:xfrm>
        </p:spPr>
        <p:txBody>
          <a:bodyPr/>
          <a:lstStyle/>
          <a:p>
            <a:pPr algn="ctr"/>
            <a:r>
              <a:rPr lang="mn-MN" b="1" dirty="0" smtClean="0">
                <a:solidFill>
                  <a:schemeClr val="bg2">
                    <a:lumMod val="50000"/>
                  </a:schemeClr>
                </a:solidFill>
                <a:latin typeface="Times New Roman" panose="02020603050405020304" pitchFamily="18" charset="0"/>
                <a:cs typeface="Times New Roman" panose="02020603050405020304" pitchFamily="18" charset="0"/>
              </a:rPr>
              <a:t>БИДНИЙ ҮНЭТ ЗҮЙЛ</a:t>
            </a:r>
            <a:endParaRPr lang="en-US" b="1"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844630" y="1759861"/>
            <a:ext cx="8915399" cy="456451"/>
          </a:xfrm>
        </p:spPr>
        <p:txBody>
          <a:bodyPr/>
          <a:lstStyle/>
          <a:p>
            <a:pPr algn="ctr"/>
            <a:r>
              <a:rPr lang="mn-MN" dirty="0" smtClean="0"/>
              <a:t>“</a:t>
            </a:r>
            <a:r>
              <a:rPr lang="mn-MN" i="1" dirty="0" smtClean="0">
                <a:latin typeface="Times New Roman" panose="02020603050405020304" pitchFamily="18" charset="0"/>
                <a:cs typeface="Times New Roman" panose="02020603050405020304" pitchFamily="18" charset="0"/>
              </a:rPr>
              <a:t>АТАР-ӨРГӨӨ” ХК-ийн ЭРХЭМ ЗОРИЛГО</a:t>
            </a:r>
            <a:endParaRPr lang="en-US" i="1" dirty="0"/>
          </a:p>
        </p:txBody>
      </p:sp>
      <p:sp>
        <p:nvSpPr>
          <p:cNvPr id="4" name="TextBox 3"/>
          <p:cNvSpPr txBox="1"/>
          <p:nvPr/>
        </p:nvSpPr>
        <p:spPr>
          <a:xfrm>
            <a:off x="1071154" y="2325189"/>
            <a:ext cx="10293532" cy="923330"/>
          </a:xfrm>
          <a:prstGeom prst="rect">
            <a:avLst/>
          </a:prstGeom>
          <a:noFill/>
        </p:spPr>
        <p:txBody>
          <a:bodyPr wrap="square" rtlCol="0">
            <a:spAutoFit/>
          </a:bodyPr>
          <a:lstStyle/>
          <a:p>
            <a:pPr algn="just"/>
            <a:r>
              <a:rPr lang="mn-MN" dirty="0" smtClean="0"/>
              <a:t>“</a:t>
            </a:r>
            <a:r>
              <a:rPr lang="mn-MN" dirty="0" smtClean="0">
                <a:latin typeface="Times New Roman" panose="02020603050405020304" pitchFamily="18" charset="0"/>
                <a:cs typeface="Times New Roman" panose="02020603050405020304" pitchFamily="18" charset="0"/>
              </a:rPr>
              <a:t>Өглөө бүр танай ширээнд” уриан дор Хүнсний эрүүл ахуй, аюулгүй байдал, чанарын олон улсын стандартын дагуу технологийн шинэчлэлийг нэвтрүүлэн, чанартай бүтээгдэхүүнийг соёлтой үйлчилгээгээр хүргэх нь бидний эрхэм зорилго юм.</a:t>
            </a:r>
            <a:endParaRPr lang="en-US" dirty="0"/>
          </a:p>
        </p:txBody>
      </p:sp>
      <p:sp>
        <p:nvSpPr>
          <p:cNvPr id="5" name="TextBox 4"/>
          <p:cNvSpPr txBox="1"/>
          <p:nvPr/>
        </p:nvSpPr>
        <p:spPr>
          <a:xfrm>
            <a:off x="3389312" y="3500846"/>
            <a:ext cx="5826034" cy="369332"/>
          </a:xfrm>
          <a:prstGeom prst="rect">
            <a:avLst/>
          </a:prstGeom>
          <a:noFill/>
        </p:spPr>
        <p:txBody>
          <a:bodyPr wrap="square" rtlCol="0">
            <a:spAutoFit/>
          </a:bodyPr>
          <a:lstStyle/>
          <a:p>
            <a:pPr algn="ctr"/>
            <a:r>
              <a:rPr lang="mn-MN" i="1" dirty="0" smtClean="0">
                <a:latin typeface="Times New Roman" panose="02020603050405020304" pitchFamily="18" charset="0"/>
                <a:cs typeface="Times New Roman" panose="02020603050405020304" pitchFamily="18" charset="0"/>
              </a:rPr>
              <a:t>АЛСЫН ХАРАА</a:t>
            </a:r>
            <a:endParaRPr lang="en-US" i="1" dirty="0">
              <a:latin typeface="Times New Roman" panose="02020603050405020304" pitchFamily="18" charset="0"/>
              <a:cs typeface="Times New Roman" panose="02020603050405020304" pitchFamily="18" charset="0"/>
            </a:endParaRPr>
          </a:p>
        </p:txBody>
      </p:sp>
      <p:sp>
        <p:nvSpPr>
          <p:cNvPr id="6" name="TextBox 5"/>
          <p:cNvSpPr txBox="1"/>
          <p:nvPr/>
        </p:nvSpPr>
        <p:spPr>
          <a:xfrm>
            <a:off x="1071154" y="3870178"/>
            <a:ext cx="10293532" cy="923330"/>
          </a:xfrm>
          <a:prstGeom prst="rect">
            <a:avLst/>
          </a:prstGeom>
          <a:noFill/>
        </p:spPr>
        <p:txBody>
          <a:bodyPr wrap="square" rtlCol="0">
            <a:spAutoFit/>
          </a:bodyPr>
          <a:lstStyle/>
          <a:p>
            <a:pPr algn="just"/>
            <a:r>
              <a:rPr lang="mn-MN" dirty="0" smtClean="0">
                <a:latin typeface="Times New Roman" panose="02020603050405020304" pitchFamily="18" charset="0"/>
                <a:cs typeface="Times New Roman" panose="02020603050405020304" pitchFamily="18" charset="0"/>
              </a:rPr>
              <a:t>“Атар-Өргөө – Талхны ууган үйлдвэр”-ийн хуримтлуулсан баялаг туршлага,  Монгол эх орны хөрсөнд тарьж ургуулсан цэвэр түүхий эдээр амт чанарыг хослуулан,бүтээгдэхүүний өрсөлдөх чадварыг дээшлүүлэн хүнс үйлдвэрлэлийн  салбарыг үргэлж манлайлан хөгжих болно.</a:t>
            </a:r>
            <a:endParaRPr lang="en-US" dirty="0">
              <a:latin typeface="Times New Roman" panose="02020603050405020304" pitchFamily="18" charset="0"/>
              <a:cs typeface="Times New Roman" panose="02020603050405020304" pitchFamily="18" charset="0"/>
            </a:endParaRPr>
          </a:p>
        </p:txBody>
      </p:sp>
      <p:sp>
        <p:nvSpPr>
          <p:cNvPr id="7" name="TextBox 6"/>
          <p:cNvSpPr txBox="1"/>
          <p:nvPr/>
        </p:nvSpPr>
        <p:spPr>
          <a:xfrm>
            <a:off x="5094515" y="4978174"/>
            <a:ext cx="3213463" cy="369332"/>
          </a:xfrm>
          <a:prstGeom prst="rect">
            <a:avLst/>
          </a:prstGeom>
          <a:noFill/>
        </p:spPr>
        <p:txBody>
          <a:bodyPr wrap="square" rtlCol="0">
            <a:spAutoFit/>
          </a:bodyPr>
          <a:lstStyle/>
          <a:p>
            <a:r>
              <a:rPr lang="mn-MN" i="1" dirty="0" smtClean="0">
                <a:latin typeface="Times New Roman" panose="02020603050405020304" pitchFamily="18" charset="0"/>
                <a:cs typeface="Times New Roman" panose="02020603050405020304" pitchFamily="18" charset="0"/>
              </a:rPr>
              <a:t>БИДНИЙ ҮЗЭТ ЗЙҮЛ</a:t>
            </a:r>
            <a:endParaRPr lang="en-US" i="1" dirty="0">
              <a:latin typeface="Times New Roman" panose="02020603050405020304" pitchFamily="18" charset="0"/>
              <a:cs typeface="Times New Roman" panose="02020603050405020304" pitchFamily="18" charset="0"/>
            </a:endParaRPr>
          </a:p>
        </p:txBody>
      </p:sp>
      <p:sp>
        <p:nvSpPr>
          <p:cNvPr id="8" name="TextBox 7"/>
          <p:cNvSpPr txBox="1"/>
          <p:nvPr/>
        </p:nvSpPr>
        <p:spPr>
          <a:xfrm>
            <a:off x="1227409" y="5415167"/>
            <a:ext cx="10149840" cy="646331"/>
          </a:xfrm>
          <a:prstGeom prst="rect">
            <a:avLst/>
          </a:prstGeom>
          <a:noFill/>
        </p:spPr>
        <p:txBody>
          <a:bodyPr wrap="square" rtlCol="0">
            <a:spAutoFit/>
          </a:bodyPr>
          <a:lstStyle/>
          <a:p>
            <a:pPr marL="285750" indent="-285750">
              <a:buFont typeface="Wingdings" panose="05000000000000000000" pitchFamily="2" charset="2"/>
              <a:buChar char="v"/>
            </a:pPr>
            <a:r>
              <a:rPr lang="mn-MN" dirty="0">
                <a:latin typeface="Times New Roman" panose="02020603050405020304" pitchFamily="18" charset="0"/>
                <a:cs typeface="Times New Roman" panose="02020603050405020304" pitchFamily="18" charset="0"/>
              </a:rPr>
              <a:t> </a:t>
            </a:r>
            <a:r>
              <a:rPr lang="mn-MN" dirty="0" smtClean="0">
                <a:latin typeface="Times New Roman" panose="02020603050405020304" pitchFamily="18" charset="0"/>
                <a:cs typeface="Times New Roman" panose="02020603050405020304" pitchFamily="18" charset="0"/>
              </a:rPr>
              <a:t>Хуулийн хүрээнд ажиллах</a:t>
            </a:r>
          </a:p>
          <a:p>
            <a:pPr marL="285750" indent="-285750">
              <a:buFont typeface="Wingdings" panose="05000000000000000000" pitchFamily="2" charset="2"/>
              <a:buChar char="v"/>
            </a:pPr>
            <a:r>
              <a:rPr lang="mn-MN" dirty="0" smtClean="0">
                <a:latin typeface="Times New Roman" panose="02020603050405020304" pitchFamily="18" charset="0"/>
                <a:cs typeface="Times New Roman" panose="02020603050405020304" pitchFamily="18" charset="0"/>
              </a:rPr>
              <a:t>Ажилдаа өөриймсөг ханддаг, ёс зүйтэй, мэргэшсэн ажилтнууд</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8080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2120901" y="284840"/>
            <a:ext cx="9678906" cy="587828"/>
          </a:xfrm>
          <a:prstGeom prst="roundRect">
            <a:avLst/>
          </a:prstGeom>
          <a:solidFill>
            <a:srgbClr val="D98203"/>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mn-MN" b="1" dirty="0" smtClean="0">
                <a:solidFill>
                  <a:schemeClr val="bg1"/>
                </a:solidFill>
                <a:latin typeface="Times New Roman" panose="02020603050405020304" pitchFamily="18" charset="0"/>
                <a:cs typeface="Times New Roman" panose="02020603050405020304" pitchFamily="18" charset="0"/>
              </a:rPr>
              <a:t>ХИЙЖ </a:t>
            </a:r>
            <a:r>
              <a:rPr lang="mn-MN" b="1" dirty="0">
                <a:solidFill>
                  <a:schemeClr val="bg1"/>
                </a:solidFill>
                <a:latin typeface="Times New Roman" panose="02020603050405020304" pitchFamily="18" charset="0"/>
                <a:cs typeface="Times New Roman" panose="02020603050405020304" pitchFamily="18" charset="0"/>
              </a:rPr>
              <a:t>ГҮЙЦЭТГЭСЭН АЖЛУУДААС</a:t>
            </a:r>
            <a:endParaRPr lang="en-US" dirty="0"/>
          </a:p>
        </p:txBody>
      </p:sp>
      <p:sp>
        <p:nvSpPr>
          <p:cNvPr id="7" name="Rounded Rectangle 6"/>
          <p:cNvSpPr/>
          <p:nvPr/>
        </p:nvSpPr>
        <p:spPr>
          <a:xfrm>
            <a:off x="483903" y="1013535"/>
            <a:ext cx="2663897" cy="1088571"/>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just"/>
            <a:r>
              <a:rPr lang="mn-MN" sz="1200" dirty="0" smtClean="0">
                <a:latin typeface="Times New Roman" panose="02020603050405020304" pitchFamily="18" charset="0"/>
                <a:cs typeface="Times New Roman" panose="02020603050405020304" pitchFamily="18" charset="0"/>
              </a:rPr>
              <a:t>2.8 тэрбум орчим төгрөгийн тоног төхөөрөмжийн Швед, Чех, Дани, Итали, Орос, Хятад улсаас худалдан авч ашиглалтанд оруулж технологийн хувьсал хийв.</a:t>
            </a:r>
            <a:endParaRPr lang="en-US" sz="1200" dirty="0">
              <a:latin typeface="Times New Roman" panose="02020603050405020304" pitchFamily="18" charset="0"/>
              <a:cs typeface="Times New Roman" panose="02020603050405020304" pitchFamily="18" charset="0"/>
            </a:endParaRPr>
          </a:p>
        </p:txBody>
      </p:sp>
      <p:sp>
        <p:nvSpPr>
          <p:cNvPr id="8" name="Rounded Rectangle 7"/>
          <p:cNvSpPr/>
          <p:nvPr/>
        </p:nvSpPr>
        <p:spPr>
          <a:xfrm>
            <a:off x="3501807" y="1013535"/>
            <a:ext cx="3010237" cy="1088571"/>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just"/>
            <a:r>
              <a:rPr lang="mn-MN" sz="1200" dirty="0" smtClean="0">
                <a:latin typeface="Times New Roman" panose="02020603050405020304" pitchFamily="18" charset="0"/>
                <a:cs typeface="Times New Roman" panose="02020603050405020304" pitchFamily="18" charset="0"/>
              </a:rPr>
              <a:t>Монгол улсад анх удаа орос технологиор хөх тарианы болон бүхэл үрийн тамир, өргөө, Нийслэл талхнуудыг үйлдвэрлэж эхэлсэн.</a:t>
            </a:r>
            <a:endParaRPr lang="en-US" sz="1200" dirty="0">
              <a:latin typeface="Times New Roman" panose="02020603050405020304" pitchFamily="18" charset="0"/>
              <a:cs typeface="Times New Roman" panose="02020603050405020304" pitchFamily="18" charset="0"/>
            </a:endParaRPr>
          </a:p>
        </p:txBody>
      </p:sp>
      <p:sp>
        <p:nvSpPr>
          <p:cNvPr id="11" name="Rounded Rectangle 10"/>
          <p:cNvSpPr/>
          <p:nvPr/>
        </p:nvSpPr>
        <p:spPr>
          <a:xfrm>
            <a:off x="3532032" y="2716384"/>
            <a:ext cx="4155402" cy="1198707"/>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mn-MN" sz="1200" dirty="0" smtClean="0">
                <a:latin typeface="Times New Roman" panose="02020603050405020304" pitchFamily="18" charset="0"/>
                <a:cs typeface="Times New Roman" panose="02020603050405020304" pitchFamily="18" charset="0"/>
              </a:rPr>
              <a:t>АТАР-ӨРГӨӨ ХК</a:t>
            </a:r>
          </a:p>
          <a:p>
            <a:pPr algn="just"/>
            <a:r>
              <a:rPr lang="mn-MN" sz="1200" dirty="0" smtClean="0">
                <a:latin typeface="Times New Roman" panose="02020603050405020304" pitchFamily="18" charset="0"/>
                <a:cs typeface="Times New Roman" panose="02020603050405020304" pitchFamily="18" charset="0"/>
              </a:rPr>
              <a:t>2008 онд олон улсын стандарт арга, аргачлалын дагуу хүнсний  үйлдвэрийн итгэмжлэгдсэн </a:t>
            </a:r>
            <a:r>
              <a:rPr lang="en-US" sz="1200" dirty="0" smtClean="0">
                <a:latin typeface="Times New Roman" panose="02020603050405020304" pitchFamily="18" charset="0"/>
                <a:cs typeface="Times New Roman" panose="02020603050405020304" pitchFamily="18" charset="0"/>
              </a:rPr>
              <a:t>MNS/CO 17025</a:t>
            </a:r>
            <a:r>
              <a:rPr lang="mn-MN" sz="1200" dirty="0" smtClean="0">
                <a:latin typeface="Times New Roman" panose="02020603050405020304" pitchFamily="18" charset="0"/>
                <a:cs typeface="Times New Roman" panose="02020603050405020304" pitchFamily="18" charset="0"/>
              </a:rPr>
              <a:t>:2007 лабораторитой болсон нь Монгол улсын түүхэнд анхны гэрчилгээг авсан юм.</a:t>
            </a:r>
            <a:endParaRPr lang="en-US" sz="1200" dirty="0">
              <a:latin typeface="Times New Roman" panose="02020603050405020304" pitchFamily="18" charset="0"/>
              <a:cs typeface="Times New Roman" panose="02020603050405020304" pitchFamily="18" charset="0"/>
            </a:endParaRPr>
          </a:p>
        </p:txBody>
      </p:sp>
      <p:sp>
        <p:nvSpPr>
          <p:cNvPr id="12" name="Rounded Rectangle 11"/>
          <p:cNvSpPr/>
          <p:nvPr/>
        </p:nvSpPr>
        <p:spPr>
          <a:xfrm>
            <a:off x="6897188" y="1016214"/>
            <a:ext cx="2352008" cy="1088571"/>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mn-MN" sz="1200" dirty="0" smtClean="0">
                <a:latin typeface="Times New Roman" panose="02020603050405020304" pitchFamily="18" charset="0"/>
                <a:cs typeface="Times New Roman" panose="02020603050405020304" pitchFamily="18" charset="0"/>
              </a:rPr>
              <a:t>2001 онд 1 жилийн борлуулалт 8.000.000.000      /8 тэрбум/ төгрөг болов</a:t>
            </a:r>
            <a:endParaRPr lang="en-US" sz="1200" dirty="0">
              <a:latin typeface="Times New Roman" panose="02020603050405020304" pitchFamily="18" charset="0"/>
              <a:cs typeface="Times New Roman" panose="02020603050405020304" pitchFamily="18" charset="0"/>
            </a:endParaRPr>
          </a:p>
        </p:txBody>
      </p:sp>
      <p:sp>
        <p:nvSpPr>
          <p:cNvPr id="13" name="Round Diagonal Corner Rectangle 12"/>
          <p:cNvSpPr/>
          <p:nvPr/>
        </p:nvSpPr>
        <p:spPr>
          <a:xfrm>
            <a:off x="1354604" y="2258390"/>
            <a:ext cx="922492" cy="250853"/>
          </a:xfrm>
          <a:prstGeom prst="round2Diag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mn-MN" dirty="0" smtClean="0">
                <a:latin typeface="Times New Roman" panose="02020603050405020304" pitchFamily="18" charset="0"/>
                <a:cs typeface="Times New Roman" panose="02020603050405020304" pitchFamily="18" charset="0"/>
              </a:rPr>
              <a:t>1997 </a:t>
            </a:r>
            <a:endParaRPr lang="en-US" dirty="0">
              <a:latin typeface="Times New Roman" panose="02020603050405020304" pitchFamily="18" charset="0"/>
              <a:cs typeface="Times New Roman" panose="02020603050405020304" pitchFamily="18" charset="0"/>
            </a:endParaRPr>
          </a:p>
        </p:txBody>
      </p:sp>
      <p:sp>
        <p:nvSpPr>
          <p:cNvPr id="14" name="Round Diagonal Corner Rectangle 13"/>
          <p:cNvSpPr/>
          <p:nvPr/>
        </p:nvSpPr>
        <p:spPr>
          <a:xfrm>
            <a:off x="3040561" y="2237804"/>
            <a:ext cx="922492" cy="250853"/>
          </a:xfrm>
          <a:prstGeom prst="round2Diag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mn-MN" dirty="0" smtClean="0">
                <a:latin typeface="Times New Roman" panose="02020603050405020304" pitchFamily="18" charset="0"/>
                <a:cs typeface="Times New Roman" panose="02020603050405020304" pitchFamily="18" charset="0"/>
              </a:rPr>
              <a:t>1998 </a:t>
            </a:r>
            <a:endParaRPr lang="en-US" dirty="0">
              <a:latin typeface="Times New Roman" panose="02020603050405020304" pitchFamily="18" charset="0"/>
              <a:cs typeface="Times New Roman" panose="02020603050405020304" pitchFamily="18" charset="0"/>
            </a:endParaRPr>
          </a:p>
        </p:txBody>
      </p:sp>
      <p:sp>
        <p:nvSpPr>
          <p:cNvPr id="15" name="Round Diagonal Corner Rectangle 14"/>
          <p:cNvSpPr/>
          <p:nvPr/>
        </p:nvSpPr>
        <p:spPr>
          <a:xfrm>
            <a:off x="6643238" y="2242675"/>
            <a:ext cx="922492" cy="250853"/>
          </a:xfrm>
          <a:prstGeom prst="round2Diag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mn-MN" dirty="0" smtClean="0">
                <a:latin typeface="Times New Roman" panose="02020603050405020304" pitchFamily="18" charset="0"/>
                <a:cs typeface="Times New Roman" panose="02020603050405020304" pitchFamily="18" charset="0"/>
              </a:rPr>
              <a:t> 2001</a:t>
            </a:r>
            <a:endParaRPr lang="en-US" dirty="0">
              <a:latin typeface="Times New Roman" panose="02020603050405020304" pitchFamily="18" charset="0"/>
              <a:cs typeface="Times New Roman" panose="02020603050405020304" pitchFamily="18" charset="0"/>
            </a:endParaRPr>
          </a:p>
        </p:txBody>
      </p:sp>
      <p:sp>
        <p:nvSpPr>
          <p:cNvPr id="16" name="Rounded Rectangle 15"/>
          <p:cNvSpPr/>
          <p:nvPr/>
        </p:nvSpPr>
        <p:spPr>
          <a:xfrm>
            <a:off x="9634340" y="1019752"/>
            <a:ext cx="2226928" cy="1088571"/>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mn-MN" sz="1200" dirty="0" smtClean="0">
                <a:latin typeface="Times New Roman" panose="02020603050405020304" pitchFamily="18" charset="0"/>
                <a:cs typeface="Times New Roman" panose="02020603050405020304" pitchFamily="18" charset="0"/>
              </a:rPr>
              <a:t>360 тонн бүтээгдэхүүн хадгалах хөргөлтийн зоорь, пүүний барилга ашиглалтанд оруулав.</a:t>
            </a:r>
            <a:endParaRPr lang="en-US" sz="1200" dirty="0">
              <a:latin typeface="Times New Roman" panose="02020603050405020304" pitchFamily="18" charset="0"/>
              <a:cs typeface="Times New Roman" panose="02020603050405020304" pitchFamily="18" charset="0"/>
            </a:endParaRPr>
          </a:p>
        </p:txBody>
      </p:sp>
      <p:sp>
        <p:nvSpPr>
          <p:cNvPr id="18" name="Round Diagonal Corner Rectangle 17"/>
          <p:cNvSpPr/>
          <p:nvPr/>
        </p:nvSpPr>
        <p:spPr>
          <a:xfrm>
            <a:off x="10085066" y="2237804"/>
            <a:ext cx="1325475" cy="250853"/>
          </a:xfrm>
          <a:prstGeom prst="round2Diag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mn-MN" dirty="0" smtClean="0">
                <a:latin typeface="Times New Roman" panose="02020603050405020304" pitchFamily="18" charset="0"/>
                <a:cs typeface="Times New Roman" panose="02020603050405020304" pitchFamily="18" charset="0"/>
              </a:rPr>
              <a:t> 2003-2005</a:t>
            </a:r>
            <a:endParaRPr lang="en-US" dirty="0">
              <a:latin typeface="Times New Roman" panose="02020603050405020304" pitchFamily="18" charset="0"/>
              <a:cs typeface="Times New Roman" panose="02020603050405020304" pitchFamily="18" charset="0"/>
            </a:endParaRPr>
          </a:p>
        </p:txBody>
      </p:sp>
      <p:sp>
        <p:nvSpPr>
          <p:cNvPr id="19" name="Round Diagonal Corner Rectangle 18"/>
          <p:cNvSpPr/>
          <p:nvPr/>
        </p:nvSpPr>
        <p:spPr>
          <a:xfrm>
            <a:off x="4550160" y="2221105"/>
            <a:ext cx="1485698" cy="250853"/>
          </a:xfrm>
          <a:prstGeom prst="round2Diag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mn-MN" dirty="0" smtClean="0">
                <a:latin typeface="Times New Roman" panose="02020603050405020304" pitchFamily="18" charset="0"/>
                <a:cs typeface="Times New Roman" panose="02020603050405020304" pitchFamily="18" charset="0"/>
              </a:rPr>
              <a:t>2008-2009 </a:t>
            </a:r>
            <a:endParaRPr lang="en-US" dirty="0">
              <a:latin typeface="Times New Roman" panose="02020603050405020304" pitchFamily="18" charset="0"/>
              <a:cs typeface="Times New Roman" panose="02020603050405020304" pitchFamily="18" charset="0"/>
            </a:endParaRPr>
          </a:p>
        </p:txBody>
      </p:sp>
      <p:sp>
        <p:nvSpPr>
          <p:cNvPr id="21" name="Rounded Rectangle 20"/>
          <p:cNvSpPr/>
          <p:nvPr/>
        </p:nvSpPr>
        <p:spPr>
          <a:xfrm>
            <a:off x="7843957" y="2712192"/>
            <a:ext cx="2352008" cy="1088571"/>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mn-MN" sz="1200" dirty="0" smtClean="0">
                <a:latin typeface="Times New Roman" panose="02020603050405020304" pitchFamily="18" charset="0"/>
                <a:cs typeface="Times New Roman" panose="02020603050405020304" pitchFamily="18" charset="0"/>
              </a:rPr>
              <a:t>Талх тээврийн авто паркийн шинэчлэл хийж, 15%-иар хүчин чадлаа нэмж, зүссэн талхны шугам шинээр угсрав.</a:t>
            </a:r>
            <a:endParaRPr lang="en-US" sz="1200" dirty="0">
              <a:latin typeface="Times New Roman" panose="02020603050405020304" pitchFamily="18" charset="0"/>
              <a:cs typeface="Times New Roman" panose="02020603050405020304" pitchFamily="18" charset="0"/>
            </a:endParaRPr>
          </a:p>
        </p:txBody>
      </p:sp>
      <p:sp>
        <p:nvSpPr>
          <p:cNvPr id="22" name="Round Diagonal Corner Rectangle 21"/>
          <p:cNvSpPr/>
          <p:nvPr/>
        </p:nvSpPr>
        <p:spPr>
          <a:xfrm>
            <a:off x="8181105" y="2258390"/>
            <a:ext cx="1485698" cy="250853"/>
          </a:xfrm>
          <a:prstGeom prst="round2Diag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mn-MN" dirty="0" smtClean="0">
                <a:latin typeface="Times New Roman" panose="02020603050405020304" pitchFamily="18" charset="0"/>
                <a:cs typeface="Times New Roman" panose="02020603050405020304" pitchFamily="18" charset="0"/>
              </a:rPr>
              <a:t>2010-2013 </a:t>
            </a:r>
            <a:endParaRPr lang="en-US" dirty="0">
              <a:latin typeface="Times New Roman" panose="02020603050405020304" pitchFamily="18" charset="0"/>
              <a:cs typeface="Times New Roman" panose="02020603050405020304" pitchFamily="18" charset="0"/>
            </a:endParaRPr>
          </a:p>
        </p:txBody>
      </p:sp>
      <p:sp>
        <p:nvSpPr>
          <p:cNvPr id="23" name="Rounded Rectangle 22"/>
          <p:cNvSpPr/>
          <p:nvPr/>
        </p:nvSpPr>
        <p:spPr>
          <a:xfrm>
            <a:off x="483903" y="2716749"/>
            <a:ext cx="2907699" cy="3293988"/>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marL="228600" indent="-228600" algn="just">
              <a:buFont typeface="+mj-lt"/>
              <a:buAutoNum type="arabicPeriod"/>
            </a:pPr>
            <a:r>
              <a:rPr lang="mn-MN" sz="1100" dirty="0" smtClean="0">
                <a:latin typeface="Times New Roman" panose="02020603050405020304" pitchFamily="18" charset="0"/>
                <a:cs typeface="Times New Roman" panose="02020603050405020304" pitchFamily="18" charset="0"/>
              </a:rPr>
              <a:t>Зүссэн 3 төрлийн цуврал талх: </a:t>
            </a:r>
          </a:p>
          <a:p>
            <a:pPr marL="396875" indent="-169863" algn="just">
              <a:buFont typeface="Wingdings" panose="05000000000000000000" pitchFamily="2" charset="2"/>
              <a:buChar char="v"/>
            </a:pPr>
            <a:r>
              <a:rPr lang="mn-MN" sz="1100" dirty="0" smtClean="0">
                <a:latin typeface="Times New Roman" panose="02020603050405020304" pitchFamily="18" charset="0"/>
                <a:cs typeface="Times New Roman" panose="02020603050405020304" pitchFamily="18" charset="0"/>
              </a:rPr>
              <a:t>Сүүтэй шинэ талх</a:t>
            </a:r>
          </a:p>
          <a:p>
            <a:pPr marL="396875" indent="-169863" algn="just">
              <a:buFont typeface="Wingdings" panose="05000000000000000000" pitchFamily="2" charset="2"/>
              <a:buChar char="v"/>
            </a:pPr>
            <a:r>
              <a:rPr lang="mn-MN" sz="1100" dirty="0" smtClean="0">
                <a:latin typeface="Times New Roman" panose="02020603050405020304" pitchFamily="18" charset="0"/>
                <a:cs typeface="Times New Roman" panose="02020603050405020304" pitchFamily="18" charset="0"/>
              </a:rPr>
              <a:t>Хивэгтэй шинэ талх</a:t>
            </a:r>
          </a:p>
          <a:p>
            <a:pPr marL="396875" indent="-169863" algn="just">
              <a:buFont typeface="Wingdings" panose="05000000000000000000" pitchFamily="2" charset="2"/>
              <a:buChar char="v"/>
            </a:pPr>
            <a:r>
              <a:rPr lang="mn-MN" sz="1100" dirty="0" smtClean="0">
                <a:latin typeface="Times New Roman" panose="02020603050405020304" pitchFamily="18" charset="0"/>
                <a:cs typeface="Times New Roman" panose="02020603050405020304" pitchFamily="18" charset="0"/>
              </a:rPr>
              <a:t>Хөх тарианы шинэ талх</a:t>
            </a:r>
          </a:p>
          <a:p>
            <a:pPr marL="228600" indent="-228600" algn="just">
              <a:buAutoNum type="arabicPeriod" startAt="2"/>
            </a:pPr>
            <a:r>
              <a:rPr lang="mn-MN" sz="1100" dirty="0" smtClean="0">
                <a:latin typeface="Times New Roman" panose="02020603050405020304" pitchFamily="18" charset="0"/>
                <a:cs typeface="Times New Roman" panose="02020603050405020304" pitchFamily="18" charset="0"/>
              </a:rPr>
              <a:t>Нахиа чихэр Олог Улсын Стандартад нийцсэн бүтээгдэхүүн болов.</a:t>
            </a:r>
          </a:p>
          <a:p>
            <a:pPr marL="228600" indent="-228600" algn="just">
              <a:buAutoNum type="arabicPeriod" startAt="2"/>
            </a:pPr>
            <a:r>
              <a:rPr lang="mn-MN" sz="1100" dirty="0" smtClean="0">
                <a:latin typeface="Times New Roman" panose="02020603050405020304" pitchFamily="18" charset="0"/>
                <a:cs typeface="Times New Roman" panose="02020603050405020304" pitchFamily="18" charset="0"/>
              </a:rPr>
              <a:t>Сав баглаа боодол 100% шинэчлэгдлээ.</a:t>
            </a:r>
          </a:p>
          <a:p>
            <a:pPr marL="228600" indent="-228600" algn="just">
              <a:buAutoNum type="arabicPeriod" startAt="2"/>
            </a:pPr>
            <a:r>
              <a:rPr lang="mn-MN" sz="1100" dirty="0" smtClean="0">
                <a:latin typeface="Times New Roman" panose="02020603050405020304" pitchFamily="18" charset="0"/>
                <a:cs typeface="Times New Roman" panose="02020603050405020304" pitchFamily="18" charset="0"/>
              </a:rPr>
              <a:t>Мини атар олох үртэй хивэгтэй талх шинээр үйлдвэрлэлээ.</a:t>
            </a:r>
          </a:p>
          <a:p>
            <a:pPr marL="228600" indent="-228600" algn="just">
              <a:buAutoNum type="arabicPeriod" startAt="2"/>
            </a:pPr>
            <a:r>
              <a:rPr lang="mn-MN" sz="1100" dirty="0" smtClean="0">
                <a:latin typeface="Times New Roman" panose="02020603050405020304" pitchFamily="18" charset="0"/>
                <a:cs typeface="Times New Roman" panose="02020603050405020304" pitchFamily="18" charset="0"/>
              </a:rPr>
              <a:t>Боорцогны цехийг бүрэн шинэчиллээ.</a:t>
            </a:r>
          </a:p>
          <a:p>
            <a:pPr marL="228600" indent="-228600" algn="just">
              <a:buAutoNum type="arabicPeriod" startAt="2"/>
            </a:pPr>
            <a:r>
              <a:rPr lang="mn-MN" sz="1100" dirty="0" smtClean="0">
                <a:latin typeface="Times New Roman" panose="02020603050405020304" pitchFamily="18" charset="0"/>
                <a:cs typeface="Times New Roman" panose="02020603050405020304" pitchFamily="18" charset="0"/>
              </a:rPr>
              <a:t>Атар талхны шугаман хөргөлтийн кулерийн тоног төхөөрөмжийг суурилууллаа.</a:t>
            </a:r>
          </a:p>
          <a:p>
            <a:pPr marL="228600" indent="-228600" algn="just">
              <a:buAutoNum type="arabicPeriod" startAt="2"/>
            </a:pPr>
            <a:r>
              <a:rPr lang="mn-MN" sz="1100" dirty="0" smtClean="0">
                <a:latin typeface="Times New Roman" panose="02020603050405020304" pitchFamily="18" charset="0"/>
                <a:cs typeface="Times New Roman" panose="02020603050405020304" pitchFamily="18" charset="0"/>
              </a:rPr>
              <a:t>Барилга байгууламжийн засварын ажлууд эхэллээ.</a:t>
            </a:r>
          </a:p>
          <a:p>
            <a:pPr marL="228600" indent="-228600" algn="just">
              <a:buAutoNum type="arabicPeriod" startAt="2"/>
            </a:pPr>
            <a:endParaRPr lang="en-US" sz="1200" dirty="0">
              <a:latin typeface="Times New Roman" panose="02020603050405020304" pitchFamily="18" charset="0"/>
              <a:cs typeface="Times New Roman" panose="02020603050405020304" pitchFamily="18" charset="0"/>
            </a:endParaRPr>
          </a:p>
        </p:txBody>
      </p:sp>
      <p:sp>
        <p:nvSpPr>
          <p:cNvPr id="24" name="Rounded Rectangle 23"/>
          <p:cNvSpPr/>
          <p:nvPr/>
        </p:nvSpPr>
        <p:spPr>
          <a:xfrm>
            <a:off x="3532032" y="4081433"/>
            <a:ext cx="3441887" cy="1929217"/>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marL="171450" indent="-171450" algn="just">
              <a:buFont typeface="Wingdings" panose="05000000000000000000" pitchFamily="2" charset="2"/>
              <a:buChar char="v"/>
            </a:pPr>
            <a:r>
              <a:rPr lang="en-US" sz="1100" dirty="0" smtClean="0">
                <a:latin typeface="Times New Roman" panose="02020603050405020304" pitchFamily="18" charset="0"/>
                <a:cs typeface="Times New Roman" panose="02020603050405020304" pitchFamily="18" charset="0"/>
              </a:rPr>
              <a:t>ISO9001</a:t>
            </a:r>
            <a:r>
              <a:rPr lang="mn-MN" sz="1100" dirty="0" smtClean="0">
                <a:latin typeface="Times New Roman" panose="02020603050405020304" pitchFamily="18" charset="0"/>
                <a:cs typeface="Times New Roman" panose="02020603050405020304" pitchFamily="18" charset="0"/>
              </a:rPr>
              <a:t>:2016 ОУС нэвтрүүлэв.</a:t>
            </a:r>
          </a:p>
          <a:p>
            <a:pPr marL="171450" indent="-171450" algn="just">
              <a:buFont typeface="Wingdings" panose="05000000000000000000" pitchFamily="2" charset="2"/>
              <a:buChar char="v"/>
            </a:pPr>
            <a:r>
              <a:rPr lang="mn-MN" sz="1100" dirty="0" smtClean="0">
                <a:latin typeface="Times New Roman" panose="02020603050405020304" pitchFamily="18" charset="0"/>
                <a:cs typeface="Times New Roman" panose="02020603050405020304" pitchFamily="18" charset="0"/>
              </a:rPr>
              <a:t>Компанийн 11 хэсэгт их засварын ажил хийгдлээ.</a:t>
            </a:r>
          </a:p>
          <a:p>
            <a:pPr marL="171450" indent="-171450" algn="just">
              <a:buFont typeface="Wingdings" panose="05000000000000000000" pitchFamily="2" charset="2"/>
              <a:buChar char="v"/>
            </a:pPr>
            <a:r>
              <a:rPr lang="mn-MN" sz="1100" dirty="0" smtClean="0">
                <a:latin typeface="Times New Roman" panose="02020603050405020304" pitchFamily="18" charset="0"/>
                <a:cs typeface="Times New Roman" panose="02020603050405020304" pitchFamily="18" charset="0"/>
              </a:rPr>
              <a:t>Борлуулалтын бүх машинд </a:t>
            </a:r>
            <a:r>
              <a:rPr lang="en-US" sz="1100" dirty="0" smtClean="0">
                <a:latin typeface="Times New Roman" panose="02020603050405020304" pitchFamily="18" charset="0"/>
                <a:cs typeface="Times New Roman" panose="02020603050405020304" pitchFamily="18" charset="0"/>
              </a:rPr>
              <a:t>GPS </a:t>
            </a:r>
            <a:r>
              <a:rPr lang="mn-MN" sz="1100" dirty="0" smtClean="0">
                <a:latin typeface="Times New Roman" panose="02020603050405020304" pitchFamily="18" charset="0"/>
                <a:cs typeface="Times New Roman" panose="02020603050405020304" pitchFamily="18" charset="0"/>
              </a:rPr>
              <a:t>суурилууллаа.</a:t>
            </a:r>
          </a:p>
          <a:p>
            <a:pPr marL="171450" indent="-171450" algn="just">
              <a:buFont typeface="Wingdings" panose="05000000000000000000" pitchFamily="2" charset="2"/>
              <a:buChar char="v"/>
            </a:pPr>
            <a:r>
              <a:rPr lang="mn-MN" sz="1100" dirty="0" smtClean="0">
                <a:latin typeface="Times New Roman" panose="02020603050405020304" pitchFamily="18" charset="0"/>
                <a:cs typeface="Times New Roman" panose="02020603050405020304" pitchFamily="18" charset="0"/>
              </a:rPr>
              <a:t>Спорт заалыг засварлан ашиглалтанд орууллаа. </a:t>
            </a:r>
          </a:p>
          <a:p>
            <a:pPr marL="171450" indent="-171450" algn="just">
              <a:buFont typeface="Wingdings" panose="05000000000000000000" pitchFamily="2" charset="2"/>
              <a:buChar char="v"/>
            </a:pPr>
            <a:r>
              <a:rPr lang="mn-MN" sz="1100" dirty="0" smtClean="0">
                <a:latin typeface="Times New Roman" panose="02020603050405020304" pitchFamily="18" charset="0"/>
                <a:cs typeface="Times New Roman" panose="02020603050405020304" pitchFamily="18" charset="0"/>
              </a:rPr>
              <a:t>Борлуулалтын ажилтнуудын цалинг нэмж,тоог 2 дахин нэмэгдүүллээ.</a:t>
            </a:r>
          </a:p>
          <a:p>
            <a:pPr marL="171450" indent="-171450" algn="just">
              <a:buFont typeface="Wingdings" panose="05000000000000000000" pitchFamily="2" charset="2"/>
              <a:buChar char="v"/>
            </a:pPr>
            <a:r>
              <a:rPr lang="mn-MN" sz="1100" dirty="0" smtClean="0">
                <a:latin typeface="Times New Roman" panose="02020603050405020304" pitchFamily="18" charset="0"/>
                <a:cs typeface="Times New Roman" panose="02020603050405020304" pitchFamily="18" charset="0"/>
              </a:rPr>
              <a:t>Компанийн 1,2-р обьектын гадна болон дотор  иж бүрэн хяналтын камер суурилууллаа.</a:t>
            </a:r>
          </a:p>
        </p:txBody>
      </p:sp>
      <p:sp>
        <p:nvSpPr>
          <p:cNvPr id="25" name="Rounded Rectangle 24"/>
          <p:cNvSpPr/>
          <p:nvPr/>
        </p:nvSpPr>
        <p:spPr>
          <a:xfrm>
            <a:off x="7104484" y="4081432"/>
            <a:ext cx="3091481" cy="1929217"/>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marL="171450" indent="-171450" algn="just">
              <a:buFont typeface="Wingdings" panose="05000000000000000000" pitchFamily="2" charset="2"/>
              <a:buChar char="v"/>
            </a:pPr>
            <a:r>
              <a:rPr lang="mn-MN" sz="1100" dirty="0" smtClean="0">
                <a:latin typeface="Times New Roman" panose="02020603050405020304" pitchFamily="18" charset="0"/>
                <a:cs typeface="Times New Roman" panose="02020603050405020304" pitchFamily="18" charset="0"/>
              </a:rPr>
              <a:t>Дотоод хяналтыг сайжируулж, үйлдвэрийн өгөөжийг сайжирууллаа.</a:t>
            </a:r>
          </a:p>
          <a:p>
            <a:pPr marL="171450" indent="-171450" algn="just">
              <a:buFont typeface="Wingdings" panose="05000000000000000000" pitchFamily="2" charset="2"/>
              <a:buChar char="v"/>
            </a:pPr>
            <a:r>
              <a:rPr lang="mn-MN" sz="1100" dirty="0" smtClean="0">
                <a:latin typeface="Times New Roman" panose="02020603050405020304" pitchFamily="18" charset="0"/>
                <a:cs typeface="Times New Roman" panose="02020603050405020304" pitchFamily="18" charset="0"/>
              </a:rPr>
              <a:t>Өмч хөрөнгө болон бэлэ бус мөнгөн хөрөнгийг зориулалтын дагуу үр ашигтайгаар үйлдвэрлэлд анхаарч ажиллалаа.</a:t>
            </a:r>
          </a:p>
          <a:p>
            <a:pPr marL="171450" indent="-171450" algn="just">
              <a:buFont typeface="Wingdings" panose="05000000000000000000" pitchFamily="2" charset="2"/>
              <a:buChar char="v"/>
            </a:pPr>
            <a:r>
              <a:rPr lang="mn-MN" sz="1100" dirty="0" smtClean="0">
                <a:latin typeface="Times New Roman" panose="02020603050405020304" pitchFamily="18" charset="0"/>
                <a:cs typeface="Times New Roman" panose="02020603050405020304" pitchFamily="18" charset="0"/>
              </a:rPr>
              <a:t>Шинэ бүтээгдэхүүн үйлчилгээг зах зээлд нэвтрүүлэх тактикийг барьж ажилласан.</a:t>
            </a:r>
          </a:p>
          <a:p>
            <a:pPr marL="171450" indent="-171450" algn="just">
              <a:buFont typeface="Wingdings" panose="05000000000000000000" pitchFamily="2" charset="2"/>
              <a:buChar char="v"/>
            </a:pPr>
            <a:r>
              <a:rPr lang="mn-MN" sz="1100" dirty="0" smtClean="0">
                <a:latin typeface="Times New Roman" panose="02020603050405020304" pitchFamily="18" charset="0"/>
                <a:cs typeface="Times New Roman" panose="02020603050405020304" pitchFamily="18" charset="0"/>
              </a:rPr>
              <a:t>Өөрийн хөрөнгөөр тоног төхөөрөмжүүдээ шинэчлэн үйлдвэрлэлийн засвар үйлчилгээг хийв</a:t>
            </a:r>
            <a:endParaRPr lang="en-US" sz="1100" dirty="0">
              <a:latin typeface="Times New Roman" panose="02020603050405020304" pitchFamily="18" charset="0"/>
              <a:cs typeface="Times New Roman" panose="02020603050405020304" pitchFamily="18" charset="0"/>
            </a:endParaRPr>
          </a:p>
        </p:txBody>
      </p:sp>
      <p:sp>
        <p:nvSpPr>
          <p:cNvPr id="26" name="Round Diagonal Corner Rectangle 25"/>
          <p:cNvSpPr/>
          <p:nvPr/>
        </p:nvSpPr>
        <p:spPr>
          <a:xfrm>
            <a:off x="4742965" y="6291318"/>
            <a:ext cx="1020019" cy="250853"/>
          </a:xfrm>
          <a:prstGeom prst="round2Diag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mn-MN" dirty="0" smtClean="0">
                <a:latin typeface="Times New Roman" panose="02020603050405020304" pitchFamily="18" charset="0"/>
                <a:cs typeface="Times New Roman" panose="02020603050405020304" pitchFamily="18" charset="0"/>
              </a:rPr>
              <a:t>2017 он</a:t>
            </a:r>
            <a:endParaRPr lang="en-US" dirty="0">
              <a:latin typeface="Times New Roman" panose="02020603050405020304" pitchFamily="18" charset="0"/>
              <a:cs typeface="Times New Roman" panose="02020603050405020304" pitchFamily="18" charset="0"/>
            </a:endParaRPr>
          </a:p>
        </p:txBody>
      </p:sp>
      <p:sp>
        <p:nvSpPr>
          <p:cNvPr id="27" name="Round Diagonal Corner Rectangle 26"/>
          <p:cNvSpPr/>
          <p:nvPr/>
        </p:nvSpPr>
        <p:spPr>
          <a:xfrm>
            <a:off x="8149923" y="6291318"/>
            <a:ext cx="996821" cy="250853"/>
          </a:xfrm>
          <a:prstGeom prst="round2Diag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mn-MN" dirty="0" smtClean="0">
                <a:latin typeface="Times New Roman" panose="02020603050405020304" pitchFamily="18" charset="0"/>
                <a:cs typeface="Times New Roman" panose="02020603050405020304" pitchFamily="18" charset="0"/>
              </a:rPr>
              <a:t>2018 он </a:t>
            </a:r>
            <a:endParaRPr lang="en-US" dirty="0">
              <a:latin typeface="Times New Roman" panose="02020603050405020304" pitchFamily="18" charset="0"/>
              <a:cs typeface="Times New Roman" panose="02020603050405020304" pitchFamily="18" charset="0"/>
            </a:endParaRPr>
          </a:p>
        </p:txBody>
      </p:sp>
      <p:cxnSp>
        <p:nvCxnSpPr>
          <p:cNvPr id="29" name="Straight Connector 28"/>
          <p:cNvCxnSpPr>
            <a:stCxn id="7" idx="2"/>
            <a:endCxn id="13" idx="3"/>
          </p:cNvCxnSpPr>
          <p:nvPr/>
        </p:nvCxnSpPr>
        <p:spPr>
          <a:xfrm flipH="1">
            <a:off x="1815850" y="2102106"/>
            <a:ext cx="2" cy="156284"/>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8" idx="2"/>
            <a:endCxn id="14" idx="3"/>
          </p:cNvCxnSpPr>
          <p:nvPr/>
        </p:nvCxnSpPr>
        <p:spPr>
          <a:xfrm flipH="1">
            <a:off x="3501807" y="2102106"/>
            <a:ext cx="1505119" cy="135698"/>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19" idx="1"/>
            <a:endCxn id="11" idx="0"/>
          </p:cNvCxnSpPr>
          <p:nvPr/>
        </p:nvCxnSpPr>
        <p:spPr>
          <a:xfrm>
            <a:off x="5293009" y="2471958"/>
            <a:ext cx="316724" cy="244426"/>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12" idx="2"/>
            <a:endCxn id="15" idx="3"/>
          </p:cNvCxnSpPr>
          <p:nvPr/>
        </p:nvCxnSpPr>
        <p:spPr>
          <a:xfrm flipH="1">
            <a:off x="7104484" y="2104785"/>
            <a:ext cx="968708" cy="13789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22" idx="1"/>
            <a:endCxn id="21" idx="0"/>
          </p:cNvCxnSpPr>
          <p:nvPr/>
        </p:nvCxnSpPr>
        <p:spPr>
          <a:xfrm>
            <a:off x="8923954" y="2509243"/>
            <a:ext cx="96007" cy="202949"/>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6" idx="2"/>
            <a:endCxn id="18" idx="3"/>
          </p:cNvCxnSpPr>
          <p:nvPr/>
        </p:nvCxnSpPr>
        <p:spPr>
          <a:xfrm>
            <a:off x="10747804" y="2108323"/>
            <a:ext cx="0" cy="129481"/>
          </a:xfrm>
          <a:prstGeom prst="line">
            <a:avLst/>
          </a:prstGeom>
        </p:spPr>
        <p:style>
          <a:lnRef idx="1">
            <a:schemeClr val="accent1"/>
          </a:lnRef>
          <a:fillRef idx="0">
            <a:schemeClr val="accent1"/>
          </a:fillRef>
          <a:effectRef idx="0">
            <a:schemeClr val="accent1"/>
          </a:effectRef>
          <a:fontRef idx="minor">
            <a:schemeClr val="tx1"/>
          </a:fontRef>
        </p:style>
      </p:cxnSp>
      <p:sp>
        <p:nvSpPr>
          <p:cNvPr id="48" name="Round Diagonal Corner Rectangle 47"/>
          <p:cNvSpPr/>
          <p:nvPr/>
        </p:nvSpPr>
        <p:spPr>
          <a:xfrm>
            <a:off x="1427742" y="6301472"/>
            <a:ext cx="1020019" cy="250853"/>
          </a:xfrm>
          <a:prstGeom prst="round2Diag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mn-MN" dirty="0" smtClean="0">
                <a:latin typeface="Times New Roman" panose="02020603050405020304" pitchFamily="18" charset="0"/>
                <a:cs typeface="Times New Roman" panose="02020603050405020304" pitchFamily="18" charset="0"/>
              </a:rPr>
              <a:t>2016 он</a:t>
            </a:r>
            <a:endParaRPr lang="en-US" dirty="0">
              <a:latin typeface="Times New Roman" panose="02020603050405020304" pitchFamily="18" charset="0"/>
              <a:cs typeface="Times New Roman" panose="02020603050405020304" pitchFamily="18" charset="0"/>
            </a:endParaRPr>
          </a:p>
        </p:txBody>
      </p:sp>
      <p:cxnSp>
        <p:nvCxnSpPr>
          <p:cNvPr id="50" name="Straight Connector 49"/>
          <p:cNvCxnSpPr>
            <a:stCxn id="23" idx="2"/>
            <a:endCxn id="48" idx="3"/>
          </p:cNvCxnSpPr>
          <p:nvPr/>
        </p:nvCxnSpPr>
        <p:spPr>
          <a:xfrm flipH="1">
            <a:off x="1937752" y="6010737"/>
            <a:ext cx="1" cy="290735"/>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a:stCxn id="24" idx="2"/>
            <a:endCxn id="26" idx="3"/>
          </p:cNvCxnSpPr>
          <p:nvPr/>
        </p:nvCxnSpPr>
        <p:spPr>
          <a:xfrm flipH="1">
            <a:off x="5252975" y="6010650"/>
            <a:ext cx="1" cy="280668"/>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25" idx="2"/>
            <a:endCxn id="27" idx="3"/>
          </p:cNvCxnSpPr>
          <p:nvPr/>
        </p:nvCxnSpPr>
        <p:spPr>
          <a:xfrm flipH="1">
            <a:off x="8648334" y="6010649"/>
            <a:ext cx="1891" cy="280669"/>
          </a:xfrm>
          <a:prstGeom prst="line">
            <a:avLst/>
          </a:prstGeom>
        </p:spPr>
        <p:style>
          <a:lnRef idx="1">
            <a:schemeClr val="accent1"/>
          </a:lnRef>
          <a:fillRef idx="0">
            <a:schemeClr val="accent1"/>
          </a:fillRef>
          <a:effectRef idx="0">
            <a:schemeClr val="accent1"/>
          </a:effectRef>
          <a:fontRef idx="minor">
            <a:schemeClr val="tx1"/>
          </a:fontRef>
        </p:style>
      </p:cxnSp>
      <p:sp>
        <p:nvSpPr>
          <p:cNvPr id="59" name="Rounded Rectangle 58"/>
          <p:cNvSpPr/>
          <p:nvPr/>
        </p:nvSpPr>
        <p:spPr>
          <a:xfrm>
            <a:off x="10369277" y="2712192"/>
            <a:ext cx="1610315" cy="3298457"/>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just"/>
            <a:r>
              <a:rPr lang="mn-MN" sz="1100" dirty="0" smtClean="0">
                <a:latin typeface="Times New Roman" panose="02020603050405020304" pitchFamily="18" charset="0"/>
                <a:cs typeface="Times New Roman" panose="02020603050405020304" pitchFamily="18" charset="0"/>
              </a:rPr>
              <a:t>2019 онд шинэ бүтээгдэхүүн үйлдвэрлэн худалдаанд гаргасан. Үүнд:</a:t>
            </a:r>
          </a:p>
          <a:p>
            <a:pPr marL="228600" indent="-228600" algn="just">
              <a:buFont typeface="+mj-lt"/>
              <a:buAutoNum type="arabicPeriod"/>
            </a:pPr>
            <a:r>
              <a:rPr lang="mn-MN" sz="1100" dirty="0" smtClean="0">
                <a:latin typeface="Times New Roman" panose="02020603050405020304" pitchFamily="18" charset="0"/>
                <a:cs typeface="Times New Roman" panose="02020603050405020304" pitchFamily="18" charset="0"/>
              </a:rPr>
              <a:t>Хивэгтэй үртэй талх</a:t>
            </a:r>
          </a:p>
          <a:p>
            <a:pPr marL="228600" indent="-228600" algn="just">
              <a:buFont typeface="+mj-lt"/>
              <a:buAutoNum type="arabicPeriod"/>
            </a:pPr>
            <a:r>
              <a:rPr lang="mn-MN" sz="1100" dirty="0" smtClean="0">
                <a:latin typeface="Times New Roman" panose="02020603050405020304" pitchFamily="18" charset="0"/>
                <a:cs typeface="Times New Roman" panose="02020603050405020304" pitchFamily="18" charset="0"/>
              </a:rPr>
              <a:t>Бананатай пирог</a:t>
            </a:r>
          </a:p>
        </p:txBody>
      </p:sp>
      <p:sp>
        <p:nvSpPr>
          <p:cNvPr id="60" name="Round Diagonal Corner Rectangle 59"/>
          <p:cNvSpPr/>
          <p:nvPr/>
        </p:nvSpPr>
        <p:spPr>
          <a:xfrm>
            <a:off x="10649278" y="6301471"/>
            <a:ext cx="1020019" cy="250853"/>
          </a:xfrm>
          <a:prstGeom prst="round2Diag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mn-MN" dirty="0" smtClean="0">
                <a:latin typeface="Times New Roman" panose="02020603050405020304" pitchFamily="18" charset="0"/>
                <a:cs typeface="Times New Roman" panose="02020603050405020304" pitchFamily="18" charset="0"/>
              </a:rPr>
              <a:t>2019 он</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8868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12694" y="954861"/>
            <a:ext cx="4121315" cy="1446550"/>
          </a:xfrm>
          <a:prstGeom prst="rect">
            <a:avLst/>
          </a:prstGeom>
          <a:noFill/>
        </p:spPr>
        <p:txBody>
          <a:bodyPr wrap="square" rtlCol="0">
            <a:spAutoFit/>
          </a:bodyPr>
          <a:lstStyle/>
          <a:p>
            <a:pPr algn="just"/>
            <a:r>
              <a:rPr lang="en-US" sz="1100" dirty="0" smtClean="0">
                <a:latin typeface="Times New Roman" panose="02020603050405020304" pitchFamily="18" charset="0"/>
                <a:cs typeface="Times New Roman" panose="02020603050405020304" pitchFamily="18" charset="0"/>
              </a:rPr>
              <a:t>ISO9001</a:t>
            </a:r>
            <a:r>
              <a:rPr lang="mn-MN" sz="1100" dirty="0" smtClean="0">
                <a:latin typeface="Times New Roman" panose="02020603050405020304" pitchFamily="18" charset="0"/>
                <a:cs typeface="Times New Roman" panose="02020603050405020304" pitchFamily="18" charset="0"/>
              </a:rPr>
              <a:t>:2015 Олон улсын стандартыг үйлдвэрлэлдээ нэвтрүүлэн Хэрэглэгчийн эрэлт хэрэгцээ таашаалд нийцүүлэн бүтээгдэхүүний чанарыг сайжируулан, үйлдвэрлэлийн үр ашгийг нэмэгдүүлж, бүтээмжийг дээшлүүлэн, үйлдвэрлэлд гарч болзошгүй эрсдэлээс урьдчилан сэргийлэх арга хэмжээг авч ажиллан аудитын шалгалтаар амжилттай дүн үзүүлж Чанарын менежмэнтийн тогтолцоо </a:t>
            </a:r>
            <a:r>
              <a:rPr lang="en-US" sz="1100" dirty="0" smtClean="0">
                <a:latin typeface="Times New Roman" panose="02020603050405020304" pitchFamily="18" charset="0"/>
                <a:cs typeface="Times New Roman" panose="02020603050405020304" pitchFamily="18" charset="0"/>
              </a:rPr>
              <a:t>ISO9001</a:t>
            </a:r>
            <a:r>
              <a:rPr lang="mn-MN" sz="1100" dirty="0" smtClean="0">
                <a:latin typeface="Times New Roman" panose="02020603050405020304" pitchFamily="18" charset="0"/>
                <a:cs typeface="Times New Roman" panose="02020603050405020304" pitchFamily="18" charset="0"/>
              </a:rPr>
              <a:t>:2015</a:t>
            </a:r>
            <a:r>
              <a:rPr lang="en-US" sz="1100" dirty="0" smtClean="0">
                <a:latin typeface="Times New Roman" panose="02020603050405020304" pitchFamily="18" charset="0"/>
                <a:cs typeface="Times New Roman" panose="02020603050405020304" pitchFamily="18" charset="0"/>
              </a:rPr>
              <a:t> </a:t>
            </a:r>
            <a:r>
              <a:rPr lang="mn-MN" sz="1100" dirty="0" smtClean="0">
                <a:latin typeface="Times New Roman" panose="02020603050405020304" pitchFamily="18" charset="0"/>
                <a:cs typeface="Times New Roman" panose="02020603050405020304" pitchFamily="18" charset="0"/>
              </a:rPr>
              <a:t>стандартыг нэвтрүүлсэнээ баталгаажуулан батламжаа гардан авав.</a:t>
            </a:r>
            <a:endParaRPr lang="en-US" sz="11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8703209" y="954861"/>
            <a:ext cx="2842631" cy="1107996"/>
          </a:xfrm>
          <a:prstGeom prst="rect">
            <a:avLst/>
          </a:prstGeom>
          <a:noFill/>
        </p:spPr>
        <p:txBody>
          <a:bodyPr wrap="square" rtlCol="0">
            <a:spAutoFit/>
          </a:bodyPr>
          <a:lstStyle/>
          <a:p>
            <a:pPr algn="just"/>
            <a:r>
              <a:rPr lang="mn-MN" sz="1100" dirty="0" smtClean="0">
                <a:latin typeface="Times New Roman" panose="02020603050405020304" pitchFamily="18" charset="0"/>
                <a:cs typeface="Times New Roman" panose="02020603050405020304" pitchFamily="18" charset="0"/>
              </a:rPr>
              <a:t>Атар-Өргөө ХК-ийн бүтээгдэхүүн хөгжүүлэлтэнд Орос Холбооны улсын хүнсний технологичийн урьж орос технологиор</a:t>
            </a:r>
            <a:r>
              <a:rPr lang="en-US" sz="1100" dirty="0" smtClean="0">
                <a:latin typeface="Times New Roman" panose="02020603050405020304" pitchFamily="18" charset="0"/>
                <a:cs typeface="Times New Roman" panose="02020603050405020304" pitchFamily="18" charset="0"/>
              </a:rPr>
              <a:t> </a:t>
            </a:r>
            <a:r>
              <a:rPr lang="mn-MN" sz="1100" dirty="0" smtClean="0">
                <a:latin typeface="Times New Roman" panose="02020603050405020304" pitchFamily="18" charset="0"/>
                <a:cs typeface="Times New Roman" panose="02020603050405020304" pitchFamily="18" charset="0"/>
              </a:rPr>
              <a:t>бүтээгдэхүүн үйлдэврлэн, туршлага судлан амтат Бананатай пирогийг үйлдвэрлэн худалдаанд гаргаж эхэлсэн.</a:t>
            </a:r>
            <a:endParaRPr lang="en-US" sz="105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49556" y="2378339"/>
            <a:ext cx="1282031" cy="14283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7267" y="4156146"/>
            <a:ext cx="1409338" cy="17337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p:cNvSpPr txBox="1"/>
          <p:nvPr/>
        </p:nvSpPr>
        <p:spPr>
          <a:xfrm>
            <a:off x="8563270" y="4010190"/>
            <a:ext cx="1665717" cy="1384995"/>
          </a:xfrm>
          <a:prstGeom prst="rect">
            <a:avLst/>
          </a:prstGeom>
          <a:noFill/>
        </p:spPr>
        <p:txBody>
          <a:bodyPr wrap="square" rtlCol="0">
            <a:spAutoFit/>
          </a:bodyPr>
          <a:lstStyle/>
          <a:p>
            <a:pPr algn="just"/>
            <a:r>
              <a:rPr lang="mn-MN" sz="1200" dirty="0" smtClean="0">
                <a:latin typeface="Times New Roman" panose="02020603050405020304" pitchFamily="18" charset="0"/>
                <a:cs typeface="Times New Roman" panose="02020603050405020304" pitchFamily="18" charset="0"/>
              </a:rPr>
              <a:t>2019 онд шинээр Илчлэг сайтай, амтлаг, алимтай жигнэмэг, шанзтай еэвэн, олон төрлийн жигнэмэгийн цуглуулагыг худалдаанд гаргалаа.</a:t>
            </a:r>
            <a:endParaRPr lang="en-US" sz="1200"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9111241" y="5558964"/>
            <a:ext cx="1006608" cy="11649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10420410" y="2395255"/>
            <a:ext cx="1244251" cy="14405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554804" y="2969231"/>
            <a:ext cx="3215812" cy="1237033"/>
          </a:xfrm>
          <a:prstGeom prst="rect">
            <a:avLst/>
          </a:prstGeom>
          <a:noFill/>
        </p:spPr>
        <p:txBody>
          <a:bodyPr wrap="square" rtlCol="0">
            <a:spAutoFit/>
          </a:bodyPr>
          <a:lstStyle/>
          <a:p>
            <a:endParaRPr lang="en-US" dirty="0"/>
          </a:p>
        </p:txBody>
      </p:sp>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34939" y="2293571"/>
            <a:ext cx="3331824" cy="22212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2" name="TextBox 11"/>
          <p:cNvSpPr txBox="1"/>
          <p:nvPr/>
        </p:nvSpPr>
        <p:spPr>
          <a:xfrm>
            <a:off x="4965242" y="1098359"/>
            <a:ext cx="3273818" cy="938719"/>
          </a:xfrm>
          <a:prstGeom prst="rect">
            <a:avLst/>
          </a:prstGeom>
          <a:noFill/>
        </p:spPr>
        <p:txBody>
          <a:bodyPr wrap="square" rtlCol="0">
            <a:spAutoFit/>
          </a:bodyPr>
          <a:lstStyle/>
          <a:p>
            <a:pPr algn="just"/>
            <a:r>
              <a:rPr lang="mn-MN" sz="1100" dirty="0" smtClean="0">
                <a:latin typeface="Times New Roman" panose="02020603050405020304" pitchFamily="18" charset="0"/>
                <a:cs typeface="Times New Roman" panose="02020603050405020304" pitchFamily="18" charset="0"/>
              </a:rPr>
              <a:t>Атар-Өргөө ХК нь 2018 онд 14 нэрийн барааны дэлгүүр, 7 аймагт бүтээгдэхүүн борлуулж байсан ба 2019 онд борлуулалтын сулдгаа тэлж, 16 нэрийн бараа 7 аймагт хүргэлтийн үйлчилгээг нээн ажиллуулж байна.</a:t>
            </a:r>
            <a:endParaRPr lang="en-US" sz="1100" dirty="0">
              <a:latin typeface="Times New Roman" panose="02020603050405020304" pitchFamily="18" charset="0"/>
              <a:cs typeface="Times New Roman" panose="02020603050405020304" pitchFamily="18" charset="0"/>
            </a:endParaRPr>
          </a:p>
        </p:txBody>
      </p:sp>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97998" y="4998253"/>
            <a:ext cx="1965272" cy="14128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Picture 14"/>
          <p:cNvPicPr>
            <a:picLocks noChangeAspect="1"/>
          </p:cNvPicPr>
          <p:nvPr/>
        </p:nvPicPr>
        <p:blipFill rotWithShape="1">
          <a:blip r:embed="rId8">
            <a:extLst>
              <a:ext uri="{28A0092B-C50C-407E-A947-70E740481C1C}">
                <a14:useLocalDpi xmlns:a14="http://schemas.microsoft.com/office/drawing/2010/main" val="0"/>
              </a:ext>
            </a:extLst>
          </a:blip>
          <a:srcRect l="14888" t="16858" r="15158" b="13869"/>
          <a:stretch/>
        </p:blipFill>
        <p:spPr>
          <a:xfrm>
            <a:off x="509785" y="2570688"/>
            <a:ext cx="1288543" cy="16669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Picture 15"/>
          <p:cNvPicPr>
            <a:picLocks noChangeAspect="1"/>
          </p:cNvPicPr>
          <p:nvPr/>
        </p:nvPicPr>
        <p:blipFill rotWithShape="1">
          <a:blip r:embed="rId9">
            <a:extLst>
              <a:ext uri="{28A0092B-C50C-407E-A947-70E740481C1C}">
                <a14:useLocalDpi xmlns:a14="http://schemas.microsoft.com/office/drawing/2010/main" val="0"/>
              </a:ext>
            </a:extLst>
          </a:blip>
          <a:srcRect l="13902" t="14083" r="12313" b="10412"/>
          <a:stretch/>
        </p:blipFill>
        <p:spPr>
          <a:xfrm>
            <a:off x="1895419" y="2570688"/>
            <a:ext cx="1277296" cy="16858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9" name="Picture 18"/>
          <p:cNvPicPr>
            <a:picLocks noChangeAspect="1"/>
          </p:cNvPicPr>
          <p:nvPr/>
        </p:nvPicPr>
        <p:blipFill rotWithShape="1">
          <a:blip r:embed="rId10">
            <a:extLst>
              <a:ext uri="{28A0092B-C50C-407E-A947-70E740481C1C}">
                <a14:useLocalDpi xmlns:a14="http://schemas.microsoft.com/office/drawing/2010/main" val="0"/>
              </a:ext>
            </a:extLst>
          </a:blip>
          <a:srcRect l="13779" t="14234" r="10516" b="6665"/>
          <a:stretch/>
        </p:blipFill>
        <p:spPr>
          <a:xfrm>
            <a:off x="3256160" y="2570688"/>
            <a:ext cx="1288543" cy="16865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0" name="TextBox 19"/>
          <p:cNvSpPr txBox="1"/>
          <p:nvPr/>
        </p:nvSpPr>
        <p:spPr>
          <a:xfrm>
            <a:off x="2484274" y="4502633"/>
            <a:ext cx="1833938" cy="1785104"/>
          </a:xfrm>
          <a:prstGeom prst="rect">
            <a:avLst/>
          </a:prstGeom>
          <a:noFill/>
        </p:spPr>
        <p:txBody>
          <a:bodyPr wrap="square" rtlCol="0">
            <a:spAutoFit/>
          </a:bodyPr>
          <a:lstStyle/>
          <a:p>
            <a:pPr algn="just"/>
            <a:r>
              <a:rPr lang="mn-MN" sz="1100" dirty="0" smtClean="0">
                <a:latin typeface="Times New Roman" panose="02020603050405020304" pitchFamily="18" charset="0"/>
                <a:cs typeface="Times New Roman" panose="02020603050405020304" pitchFamily="18" charset="0"/>
              </a:rPr>
              <a:t>Стандартчилал хэмжил зүйн газрын Итгэмжлэлийн хэлтсийн  дэргэдэх Хүнс, хүрээлэн буй орчны сорилтын лабораторийн итгэмжлэлийн техникийн хорооны магадлан үнэлгээнд давтан орж </a:t>
            </a:r>
            <a:r>
              <a:rPr lang="en-US" sz="1100" dirty="0" smtClean="0">
                <a:latin typeface="Times New Roman" panose="02020603050405020304" pitchFamily="18" charset="0"/>
                <a:cs typeface="Times New Roman" panose="02020603050405020304" pitchFamily="18" charset="0"/>
              </a:rPr>
              <a:t>ISO/IEC </a:t>
            </a:r>
            <a:r>
              <a:rPr lang="mn-MN" sz="1100" dirty="0" smtClean="0">
                <a:latin typeface="Times New Roman" panose="02020603050405020304" pitchFamily="18" charset="0"/>
                <a:cs typeface="Times New Roman" panose="02020603050405020304" pitchFamily="18" charset="0"/>
              </a:rPr>
              <a:t>17025:2007 стандартыг нэвтрүүлэв.</a:t>
            </a:r>
            <a:endParaRPr lang="en-US" sz="1100" dirty="0">
              <a:latin typeface="Times New Roman" panose="02020603050405020304" pitchFamily="18" charset="0"/>
              <a:cs typeface="Times New Roman" panose="02020603050405020304" pitchFamily="18" charset="0"/>
            </a:endParaRPr>
          </a:p>
        </p:txBody>
      </p:sp>
      <p:pic>
        <p:nvPicPr>
          <p:cNvPr id="21" name="Picture 2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5011" y="4502633"/>
            <a:ext cx="1744755" cy="16387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2" name="Picture 2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519552" y="5011378"/>
            <a:ext cx="1965272" cy="14128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3" name="Rounded Rectangle 22"/>
          <p:cNvSpPr/>
          <p:nvPr/>
        </p:nvSpPr>
        <p:spPr>
          <a:xfrm>
            <a:off x="1895419" y="301839"/>
            <a:ext cx="9678906" cy="587828"/>
          </a:xfrm>
          <a:prstGeom prst="roundRect">
            <a:avLst/>
          </a:prstGeom>
          <a:solidFill>
            <a:srgbClr val="D98203"/>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 altLang="en-US" b="1" dirty="0">
                <a:latin typeface="Times New Roman" panose="02020603050405020304" pitchFamily="18" charset="0"/>
                <a:cs typeface="Times New Roman" panose="02020603050405020304" pitchFamily="18" charset="0"/>
              </a:rPr>
              <a:t>201</a:t>
            </a:r>
            <a:r>
              <a:rPr lang="mn-MN" altLang="en-US" b="1" dirty="0">
                <a:latin typeface="Times New Roman" panose="02020603050405020304" pitchFamily="18" charset="0"/>
                <a:cs typeface="Times New Roman" panose="02020603050405020304" pitchFamily="18" charset="0"/>
              </a:rPr>
              <a:t>9</a:t>
            </a:r>
            <a:r>
              <a:rPr lang="" altLang="en-US" b="1" dirty="0">
                <a:latin typeface="Times New Roman" panose="02020603050405020304" pitchFamily="18" charset="0"/>
                <a:cs typeface="Times New Roman" panose="02020603050405020304" pitchFamily="18" charset="0"/>
              </a:rPr>
              <a:t> ОНЫ </a:t>
            </a:r>
            <a:r>
              <a:rPr lang="en-US" b="1" dirty="0">
                <a:latin typeface="Times New Roman" panose="02020603050405020304" pitchFamily="18" charset="0"/>
                <a:cs typeface="Times New Roman" panose="02020603050405020304" pitchFamily="18" charset="0"/>
              </a:rPr>
              <a:t>ОНЦЛОХ ҮЙЛ ЯВДЛУУД</a:t>
            </a:r>
            <a:endParaRPr lang="en-US" dirty="0"/>
          </a:p>
        </p:txBody>
      </p:sp>
    </p:spTree>
    <p:extLst>
      <p:ext uri="{BB962C8B-B14F-4D97-AF65-F5344CB8AC3E}">
        <p14:creationId xmlns:p14="http://schemas.microsoft.com/office/powerpoint/2010/main" val="3731500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310888" y="284840"/>
            <a:ext cx="8882743" cy="587828"/>
          </a:xfrm>
          <a:prstGeom prst="roundRect">
            <a:avLst/>
          </a:prstGeom>
          <a:solidFill>
            <a:srgbClr val="D98203"/>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mn-MN" b="1" dirty="0" smtClean="0">
                <a:solidFill>
                  <a:schemeClr val="bg1"/>
                </a:solidFill>
                <a:latin typeface="Times New Roman" panose="02020603050405020304" pitchFamily="18" charset="0"/>
                <a:cs typeface="Times New Roman" panose="02020603050405020304" pitchFamily="18" charset="0"/>
              </a:rPr>
              <a:t>БИДНИЙ АМЖИЛТУУД</a:t>
            </a:r>
            <a:endParaRPr lang="en-US" dirty="0"/>
          </a:p>
        </p:txBody>
      </p:sp>
      <p:sp>
        <p:nvSpPr>
          <p:cNvPr id="3" name="Rectangle 2"/>
          <p:cNvSpPr/>
          <p:nvPr/>
        </p:nvSpPr>
        <p:spPr>
          <a:xfrm>
            <a:off x="1304818" y="1281069"/>
            <a:ext cx="9711707" cy="5355312"/>
          </a:xfrm>
          <a:prstGeom prst="rect">
            <a:avLst/>
          </a:prstGeom>
        </p:spPr>
        <p:txBody>
          <a:bodyPr wrap="square">
            <a:spAutoFit/>
          </a:bodyPr>
          <a:lstStyle/>
          <a:p>
            <a:pPr marL="285750" indent="-285750">
              <a:buFont typeface="Wingdings" panose="05000000000000000000" pitchFamily="2" charset="2"/>
              <a:buChar char="v"/>
            </a:pPr>
            <a:r>
              <a:rPr lang="mn-MN" b="1" dirty="0" smtClean="0">
                <a:latin typeface="Times New Roman" panose="02020603050405020304" pitchFamily="18" charset="0"/>
                <a:cs typeface="Times New Roman" panose="02020603050405020304" pitchFamily="18" charset="0"/>
              </a:rPr>
              <a:t>“Хүнсний үйлдвэрлэгч</a:t>
            </a:r>
            <a:r>
              <a:rPr lang="en-US" b="1" dirty="0" smtClean="0">
                <a:latin typeface="Times New Roman" panose="02020603050405020304" pitchFamily="18" charset="0"/>
                <a:cs typeface="Times New Roman" panose="02020603050405020304" pitchFamily="18" charset="0"/>
              </a:rPr>
              <a:t>,</a:t>
            </a:r>
            <a:r>
              <a:rPr lang="mn-MN" b="1" dirty="0" smtClean="0">
                <a:latin typeface="Times New Roman" panose="02020603050405020304" pitchFamily="18" charset="0"/>
                <a:cs typeface="Times New Roman" panose="02020603050405020304" pitchFamily="18" charset="0"/>
              </a:rPr>
              <a:t> улсын тэргүүний үйлдвэр</a:t>
            </a:r>
            <a:r>
              <a:rPr lang="en-US" b="1" dirty="0" smtClean="0">
                <a:latin typeface="Times New Roman" panose="02020603050405020304" pitchFamily="18" charset="0"/>
                <a:cs typeface="Times New Roman" panose="02020603050405020304" pitchFamily="18" charset="0"/>
              </a:rPr>
              <a:t>” </a:t>
            </a:r>
            <a:r>
              <a:rPr lang="mn-MN" b="1" dirty="0" smtClean="0">
                <a:latin typeface="Times New Roman" panose="02020603050405020304" pitchFamily="18" charset="0"/>
                <a:cs typeface="Times New Roman" panose="02020603050405020304" pitchFamily="18" charset="0"/>
              </a:rPr>
              <a:t>өргөмжлөл, цом</a:t>
            </a:r>
          </a:p>
          <a:p>
            <a:pPr marL="285750" indent="-285750">
              <a:buFont typeface="Wingdings" panose="05000000000000000000" pitchFamily="2" charset="2"/>
              <a:buChar char="v"/>
            </a:pPr>
            <a:r>
              <a:rPr lang="mn-MN" b="1" dirty="0" smtClean="0">
                <a:latin typeface="Times New Roman" panose="02020603050405020304" pitchFamily="18" charset="0"/>
                <a:cs typeface="Times New Roman" panose="02020603050405020304" pitchFamily="18" charset="0"/>
              </a:rPr>
              <a:t>Монгол улсын </a:t>
            </a:r>
            <a:r>
              <a:rPr lang="en-US" b="1" dirty="0" smtClean="0">
                <a:latin typeface="Times New Roman" panose="02020603050405020304" pitchFamily="18" charset="0"/>
                <a:cs typeface="Times New Roman" panose="02020603050405020304" pitchFamily="18" charset="0"/>
              </a:rPr>
              <a:t>“</a:t>
            </a:r>
            <a:r>
              <a:rPr lang="mn-MN" b="1" dirty="0" smtClean="0">
                <a:latin typeface="Times New Roman" panose="02020603050405020304" pitchFamily="18" charset="0"/>
                <a:cs typeface="Times New Roman" panose="02020603050405020304" pitchFamily="18" charset="0"/>
              </a:rPr>
              <a:t>Хүнсний манлай үйлдвэр</a:t>
            </a:r>
            <a:r>
              <a:rPr lang="en-US" b="1" dirty="0" smtClean="0">
                <a:latin typeface="Times New Roman" panose="02020603050405020304" pitchFamily="18" charset="0"/>
                <a:cs typeface="Times New Roman" panose="02020603050405020304" pitchFamily="18" charset="0"/>
              </a:rPr>
              <a:t>” </a:t>
            </a:r>
            <a:r>
              <a:rPr lang="mn-MN" b="1" dirty="0" smtClean="0">
                <a:latin typeface="Times New Roman" panose="02020603050405020304" pitchFamily="18" charset="0"/>
                <a:cs typeface="Times New Roman" panose="02020603050405020304" pitchFamily="18" charset="0"/>
              </a:rPr>
              <a:t>өргөмжлөл, тэмдэг</a:t>
            </a:r>
            <a:endParaRPr lang="en-US"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mn-MN" b="1" dirty="0" smtClean="0">
                <a:latin typeface="Times New Roman" panose="02020603050405020304" pitchFamily="18" charset="0"/>
                <a:cs typeface="Times New Roman" panose="02020603050405020304" pitchFamily="18" charset="0"/>
              </a:rPr>
              <a:t>Нийслэлийн</a:t>
            </a:r>
            <a:r>
              <a:rPr lang="en-US" b="1" dirty="0" smtClean="0">
                <a:latin typeface="Times New Roman" panose="02020603050405020304" pitchFamily="18" charset="0"/>
                <a:cs typeface="Times New Roman" panose="02020603050405020304" pitchFamily="18" charset="0"/>
              </a:rPr>
              <a:t> “</a:t>
            </a:r>
            <a:r>
              <a:rPr lang="mn-MN" b="1" dirty="0" smtClean="0">
                <a:latin typeface="Times New Roman" panose="02020603050405020304" pitchFamily="18" charset="0"/>
                <a:cs typeface="Times New Roman" panose="02020603050405020304" pitchFamily="18" charset="0"/>
              </a:rPr>
              <a:t>ШИЛДЭГ АЖ АХУЙН НЭГЖ</a:t>
            </a:r>
            <a:r>
              <a:rPr lang="en-US" b="1" dirty="0" smtClean="0">
                <a:latin typeface="Times New Roman" panose="02020603050405020304" pitchFamily="18" charset="0"/>
                <a:cs typeface="Times New Roman" panose="02020603050405020304" pitchFamily="18" charset="0"/>
              </a:rPr>
              <a:t>” </a:t>
            </a:r>
            <a:r>
              <a:rPr lang="mn-MN" b="1" dirty="0" smtClean="0">
                <a:latin typeface="Times New Roman" panose="02020603050405020304" pitchFamily="18" charset="0"/>
                <a:cs typeface="Times New Roman" panose="02020603050405020304" pitchFamily="18" charset="0"/>
              </a:rPr>
              <a:t>гэрчилгээ, тусгай шагнал</a:t>
            </a:r>
            <a:endParaRPr lang="en-US"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mn-MN" b="1" dirty="0" smtClean="0">
                <a:latin typeface="Times New Roman" panose="02020603050405020304" pitchFamily="18" charset="0"/>
                <a:cs typeface="Times New Roman" panose="02020603050405020304" pitchFamily="18" charset="0"/>
              </a:rPr>
              <a:t>Нийслэлийн</a:t>
            </a:r>
            <a:r>
              <a:rPr lang="en-US" b="1" dirty="0" smtClean="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 </a:t>
            </a:r>
            <a:r>
              <a:rPr lang="mn-MN" b="1" dirty="0" smtClean="0">
                <a:latin typeface="Times New Roman" panose="02020603050405020304" pitchFamily="18" charset="0"/>
                <a:cs typeface="Times New Roman" panose="02020603050405020304" pitchFamily="18" charset="0"/>
              </a:rPr>
              <a:t>Хэрэглэгчдийн найдвартай түнш”</a:t>
            </a:r>
            <a:r>
              <a:rPr lang="en-US" b="1" dirty="0" smtClean="0">
                <a:latin typeface="Times New Roman" panose="02020603050405020304" pitchFamily="18" charset="0"/>
                <a:cs typeface="Times New Roman" panose="02020603050405020304" pitchFamily="18" charset="0"/>
              </a:rPr>
              <a:t> </a:t>
            </a:r>
            <a:r>
              <a:rPr lang="mn-MN" b="1" dirty="0" smtClean="0">
                <a:latin typeface="Times New Roman" panose="02020603050405020304" pitchFamily="18" charset="0"/>
                <a:cs typeface="Times New Roman" panose="02020603050405020304" pitchFamily="18" charset="0"/>
              </a:rPr>
              <a:t>батламж</a:t>
            </a:r>
            <a:endParaRPr lang="en-US"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mn-MN" b="1" dirty="0" smtClean="0">
                <a:latin typeface="Times New Roman" panose="02020603050405020304" pitchFamily="18" charset="0"/>
                <a:cs typeface="Times New Roman" panose="02020603050405020304" pitchFamily="18" charset="0"/>
              </a:rPr>
              <a:t>Үзэсгэлэн яармаг худалдааны </a:t>
            </a:r>
            <a:r>
              <a:rPr lang="en-US" b="1" dirty="0" smtClean="0">
                <a:latin typeface="Times New Roman" panose="02020603050405020304" pitchFamily="18" charset="0"/>
                <a:cs typeface="Times New Roman" panose="02020603050405020304" pitchFamily="18" charset="0"/>
              </a:rPr>
              <a:t>“</a:t>
            </a:r>
            <a:r>
              <a:rPr lang="mn-MN" b="1" dirty="0" smtClean="0">
                <a:latin typeface="Times New Roman" panose="02020603050405020304" pitchFamily="18" charset="0"/>
                <a:cs typeface="Times New Roman" panose="02020603050405020304" pitchFamily="18" charset="0"/>
              </a:rPr>
              <a:t>ГРАН</a:t>
            </a:r>
            <a:r>
              <a:rPr lang="en-US" b="1" dirty="0" smtClean="0">
                <a:latin typeface="Times New Roman" panose="02020603050405020304" pitchFamily="18" charset="0"/>
                <a:cs typeface="Times New Roman" panose="02020603050405020304" pitchFamily="18" charset="0"/>
              </a:rPr>
              <a:t>-ПРИ</a:t>
            </a:r>
            <a:r>
              <a:rPr lang="en-US" b="1" dirty="0">
                <a:latin typeface="Times New Roman" panose="02020603050405020304" pitchFamily="18" charset="0"/>
                <a:cs typeface="Times New Roman" panose="02020603050405020304" pitchFamily="18" charset="0"/>
              </a:rPr>
              <a:t>” </a:t>
            </a:r>
            <a:r>
              <a:rPr lang="mn-MN" b="1" dirty="0" smtClean="0">
                <a:latin typeface="Times New Roman" panose="02020603050405020304" pitchFamily="18" charset="0"/>
                <a:cs typeface="Times New Roman" panose="02020603050405020304" pitchFamily="18" charset="0"/>
              </a:rPr>
              <a:t>цом</a:t>
            </a:r>
            <a:endParaRPr lang="en-US"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mn-MN" b="1" dirty="0" smtClean="0">
                <a:latin typeface="Times New Roman" panose="02020603050405020304" pitchFamily="18" charset="0"/>
                <a:cs typeface="Times New Roman" panose="02020603050405020304" pitchFamily="18" charset="0"/>
              </a:rPr>
              <a:t>Монгол улсын</a:t>
            </a:r>
            <a:r>
              <a:rPr lang="en-US" b="1" dirty="0" smtClean="0">
                <a:latin typeface="Times New Roman" panose="02020603050405020304" pitchFamily="18" charset="0"/>
                <a:cs typeface="Times New Roman" panose="02020603050405020304" pitchFamily="18" charset="0"/>
              </a:rPr>
              <a:t>“ </a:t>
            </a:r>
            <a:r>
              <a:rPr lang="mn-MN" b="1" dirty="0" smtClean="0">
                <a:latin typeface="Times New Roman" panose="02020603050405020304" pitchFamily="18" charset="0"/>
                <a:cs typeface="Times New Roman" panose="02020603050405020304" pitchFamily="18" charset="0"/>
              </a:rPr>
              <a:t>Найдвартай татвар төлөгч байгууллага</a:t>
            </a:r>
            <a:r>
              <a:rPr lang="en-US" b="1" dirty="0" smtClean="0">
                <a:latin typeface="Times New Roman" panose="02020603050405020304" pitchFamily="18" charset="0"/>
                <a:cs typeface="Times New Roman" panose="02020603050405020304" pitchFamily="18" charset="0"/>
              </a:rPr>
              <a:t>” </a:t>
            </a:r>
            <a:r>
              <a:rPr lang="mn-MN" b="1" dirty="0" smtClean="0">
                <a:latin typeface="Times New Roman" panose="02020603050405020304" pitchFamily="18" charset="0"/>
                <a:cs typeface="Times New Roman" panose="02020603050405020304" pitchFamily="18" charset="0"/>
              </a:rPr>
              <a:t>хаяг</a:t>
            </a:r>
            <a:endParaRPr lang="en-US"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mn-MN" b="1" dirty="0" smtClean="0">
                <a:latin typeface="Times New Roman" panose="02020603050405020304" pitchFamily="18" charset="0"/>
                <a:cs typeface="Times New Roman" panose="02020603050405020304" pitchFamily="18" charset="0"/>
              </a:rPr>
              <a:t>Монгол улсын </a:t>
            </a:r>
            <a:r>
              <a:rPr lang="en-US" b="1" dirty="0" smtClean="0">
                <a:latin typeface="Times New Roman" panose="02020603050405020304" pitchFamily="18" charset="0"/>
                <a:cs typeface="Times New Roman" panose="02020603050405020304" pitchFamily="18" charset="0"/>
              </a:rPr>
              <a:t>“</a:t>
            </a:r>
            <a:r>
              <a:rPr lang="mn-MN" b="1" dirty="0" smtClean="0">
                <a:latin typeface="Times New Roman" panose="02020603050405020304" pitchFamily="18" charset="0"/>
                <a:cs typeface="Times New Roman" panose="02020603050405020304" pitchFamily="18" charset="0"/>
              </a:rPr>
              <a:t>Хүнсний манлай үйлдвэр”</a:t>
            </a:r>
            <a:endParaRPr lang="en-US"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МУ-</a:t>
            </a:r>
            <a:r>
              <a:rPr lang="mn-MN" b="1" dirty="0" smtClean="0">
                <a:latin typeface="Times New Roman" panose="02020603050405020304" pitchFamily="18" charset="0"/>
                <a:cs typeface="Times New Roman" panose="02020603050405020304" pitchFamily="18" charset="0"/>
              </a:rPr>
              <a:t>ын</a:t>
            </a:r>
            <a:r>
              <a:rPr lang="en-US" b="1" dirty="0" smtClean="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“НД </a:t>
            </a:r>
            <a:r>
              <a:rPr lang="mn-MN" b="1" dirty="0" smtClean="0">
                <a:latin typeface="Times New Roman" panose="02020603050405020304" pitchFamily="18" charset="0"/>
                <a:cs typeface="Times New Roman" panose="02020603050405020304" pitchFamily="18" charset="0"/>
              </a:rPr>
              <a:t>тухай хуулийг хэрэгжүүлэгч байгууллага</a:t>
            </a:r>
            <a:r>
              <a:rPr lang="en-US" b="1"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b="1" dirty="0">
                <a:latin typeface="Times New Roman" panose="02020603050405020304" pitchFamily="18" charset="0"/>
                <a:cs typeface="Times New Roman" panose="02020603050405020304" pitchFamily="18" charset="0"/>
              </a:rPr>
              <a:t>МУ – </a:t>
            </a:r>
            <a:r>
              <a:rPr lang="mn-MN" b="1" dirty="0" smtClean="0">
                <a:latin typeface="Times New Roman" panose="02020603050405020304" pitchFamily="18" charset="0"/>
                <a:cs typeface="Times New Roman" panose="02020603050405020304" pitchFamily="18" charset="0"/>
              </a:rPr>
              <a:t>ын</a:t>
            </a:r>
            <a:r>
              <a:rPr lang="en-US" b="1" dirty="0" smtClean="0">
                <a:latin typeface="Times New Roman" panose="02020603050405020304" pitchFamily="18" charset="0"/>
                <a:cs typeface="Times New Roman" panose="02020603050405020304" pitchFamily="18" charset="0"/>
              </a:rPr>
              <a:t> “</a:t>
            </a:r>
            <a:r>
              <a:rPr lang="mn-MN" b="1" dirty="0" smtClean="0">
                <a:latin typeface="Times New Roman" panose="02020603050405020304" pitchFamily="18" charset="0"/>
                <a:cs typeface="Times New Roman" panose="02020603050405020304" pitchFamily="18" charset="0"/>
              </a:rPr>
              <a:t>Шилдэг хувьцаат компани</a:t>
            </a:r>
            <a:r>
              <a:rPr lang="en-US" b="1" dirty="0" smtClean="0">
                <a:latin typeface="Times New Roman" panose="02020603050405020304" pitchFamily="18" charset="0"/>
                <a:cs typeface="Times New Roman" panose="02020603050405020304" pitchFamily="18" charset="0"/>
              </a:rPr>
              <a:t>” </a:t>
            </a:r>
            <a:r>
              <a:rPr lang="mn-MN" b="1" dirty="0" smtClean="0">
                <a:latin typeface="Times New Roman" panose="02020603050405020304" pitchFamily="18" charset="0"/>
                <a:cs typeface="Times New Roman" panose="02020603050405020304" pitchFamily="18" charset="0"/>
              </a:rPr>
              <a:t>өргөмжлөл </a:t>
            </a:r>
            <a:r>
              <a:rPr lang="en-US" b="1" dirty="0" smtClean="0">
                <a:latin typeface="Times New Roman" panose="02020603050405020304" pitchFamily="18" charset="0"/>
                <a:cs typeface="Times New Roman" panose="02020603050405020304" pitchFamily="18" charset="0"/>
              </a:rPr>
              <a:t>, </a:t>
            </a:r>
            <a:r>
              <a:rPr lang="mn-MN" b="1" dirty="0" smtClean="0">
                <a:latin typeface="Times New Roman" panose="02020603050405020304" pitchFamily="18" charset="0"/>
                <a:cs typeface="Times New Roman" panose="02020603050405020304" pitchFamily="18" charset="0"/>
              </a:rPr>
              <a:t>дурсгалын алтан зоос,</a:t>
            </a:r>
            <a:r>
              <a:rPr lang="en-US" b="1" dirty="0" smtClean="0">
                <a:latin typeface="Times New Roman" panose="02020603050405020304" pitchFamily="18" charset="0"/>
                <a:cs typeface="Times New Roman" panose="02020603050405020304" pitchFamily="18" charset="0"/>
              </a:rPr>
              <a:t> </a:t>
            </a:r>
            <a:r>
              <a:rPr lang="mn-MN" b="1" dirty="0" smtClean="0">
                <a:latin typeface="Times New Roman" panose="02020603050405020304" pitchFamily="18" charset="0"/>
                <a:cs typeface="Times New Roman" panose="02020603050405020304" pitchFamily="18" charset="0"/>
              </a:rPr>
              <a:t>Монголын</a:t>
            </a:r>
            <a:r>
              <a:rPr lang="en-US" b="1" dirty="0" smtClean="0">
                <a:latin typeface="Times New Roman" panose="02020603050405020304" pitchFamily="18" charset="0"/>
                <a:cs typeface="Times New Roman" panose="02020603050405020304" pitchFamily="18" charset="0"/>
              </a:rPr>
              <a:t> </a:t>
            </a:r>
            <a:r>
              <a:rPr lang="mn-MN" b="1" dirty="0" smtClean="0">
                <a:latin typeface="Times New Roman" panose="02020603050405020304" pitchFamily="18" charset="0"/>
                <a:cs typeface="Times New Roman" panose="02020603050405020304" pitchFamily="18" charset="0"/>
              </a:rPr>
              <a:t>хөрөнгийн бирж</a:t>
            </a:r>
            <a:endParaRPr lang="en-US"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a:t>
            </a:r>
            <a:r>
              <a:rPr lang="mn-MN" b="1" dirty="0" smtClean="0">
                <a:latin typeface="Times New Roman" panose="02020603050405020304" pitchFamily="18" charset="0"/>
                <a:cs typeface="Times New Roman" panose="02020603050405020304" pitchFamily="18" charset="0"/>
              </a:rPr>
              <a:t>Хэрэглэгчийг хаан цом</a:t>
            </a:r>
            <a:r>
              <a:rPr lang="en-US" b="1" dirty="0" smtClean="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 </a:t>
            </a:r>
            <a:r>
              <a:rPr lang="mn-MN" b="1" dirty="0" smtClean="0">
                <a:latin typeface="Times New Roman" panose="02020603050405020304" pitchFamily="18" charset="0"/>
                <a:cs typeface="Times New Roman" panose="02020603050405020304" pitchFamily="18" charset="0"/>
              </a:rPr>
              <a:t>ын</a:t>
            </a:r>
            <a:r>
              <a:rPr lang="en-US" b="1" dirty="0" smtClean="0">
                <a:latin typeface="Times New Roman" panose="02020603050405020304" pitchFamily="18" charset="0"/>
                <a:cs typeface="Times New Roman" panose="02020603050405020304" pitchFamily="18" charset="0"/>
              </a:rPr>
              <a:t> </a:t>
            </a:r>
            <a:r>
              <a:rPr lang="mn-MN" b="1" dirty="0" smtClean="0">
                <a:latin typeface="Times New Roman" panose="02020603050405020304" pitchFamily="18" charset="0"/>
                <a:cs typeface="Times New Roman" panose="02020603050405020304" pitchFamily="18" charset="0"/>
              </a:rPr>
              <a:t>эзэн</a:t>
            </a:r>
            <a:r>
              <a:rPr lang="mn-MN" b="1" dirty="0">
                <a:latin typeface="Times New Roman" panose="02020603050405020304" pitchFamily="18" charset="0"/>
                <a:cs typeface="Times New Roman" panose="02020603050405020304" pitchFamily="18" charset="0"/>
              </a:rPr>
              <a:t> </a:t>
            </a:r>
            <a:r>
              <a:rPr lang="mn-MN" b="1" dirty="0" smtClean="0">
                <a:latin typeface="Times New Roman" panose="02020603050405020304" pitchFamily="18" charset="0"/>
                <a:cs typeface="Times New Roman" panose="02020603050405020304" pitchFamily="18" charset="0"/>
              </a:rPr>
              <a:t>манлай байгууллага өргөмжлөл</a:t>
            </a:r>
            <a:endParaRPr lang="en-US"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a:t>
            </a:r>
            <a:r>
              <a:rPr lang="mn-MN" b="1" dirty="0" smtClean="0">
                <a:latin typeface="Times New Roman" panose="02020603050405020304" pitchFamily="18" charset="0"/>
                <a:cs typeface="Times New Roman" panose="02020603050405020304" pitchFamily="18" charset="0"/>
              </a:rPr>
              <a:t>Үндэсний </a:t>
            </a:r>
            <a:r>
              <a:rPr lang="en-US" b="1" dirty="0" smtClean="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ТОП -100 ААН” </a:t>
            </a:r>
            <a:r>
              <a:rPr lang="mn-MN" b="1" dirty="0" smtClean="0">
                <a:latin typeface="Times New Roman" panose="02020603050405020304" pitchFamily="18" charset="0"/>
                <a:cs typeface="Times New Roman" panose="02020603050405020304" pitchFamily="18" charset="0"/>
              </a:rPr>
              <a:t>Хүндэт өргөмжлөл</a:t>
            </a:r>
            <a:endParaRPr lang="en-US"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a:t>
            </a:r>
            <a:r>
              <a:rPr lang="mn-MN" b="1" dirty="0" smtClean="0">
                <a:latin typeface="Times New Roman" panose="02020603050405020304" pitchFamily="18" charset="0"/>
                <a:cs typeface="Times New Roman" panose="02020603050405020304" pitchFamily="18" charset="0"/>
              </a:rPr>
              <a:t>Найдвартай түнш</a:t>
            </a:r>
            <a:r>
              <a:rPr lang="en-US" b="1" dirty="0" smtClean="0">
                <a:latin typeface="Times New Roman" panose="02020603050405020304" pitchFamily="18" charset="0"/>
                <a:cs typeface="Times New Roman" panose="02020603050405020304" pitchFamily="18" charset="0"/>
              </a:rPr>
              <a:t>” – </a:t>
            </a:r>
            <a:r>
              <a:rPr lang="mn-MN" b="1" dirty="0" smtClean="0">
                <a:latin typeface="Times New Roman" panose="02020603050405020304" pitchFamily="18" charset="0"/>
                <a:cs typeface="Times New Roman" panose="02020603050405020304" pitchFamily="18" charset="0"/>
              </a:rPr>
              <a:t>ажил олгогч</a:t>
            </a:r>
            <a:endParaRPr lang="en-US"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mn-MN" b="1" dirty="0" smtClean="0">
                <a:latin typeface="Times New Roman" panose="02020603050405020304" pitchFamily="18" charset="0"/>
                <a:cs typeface="Times New Roman" panose="02020603050405020304" pitchFamily="18" charset="0"/>
              </a:rPr>
              <a:t> Эрчим хүчний </a:t>
            </a:r>
            <a:r>
              <a:rPr lang="en-US" b="1" dirty="0" smtClean="0">
                <a:latin typeface="Times New Roman" panose="02020603050405020304" pitchFamily="18" charset="0"/>
                <a:cs typeface="Times New Roman" panose="02020603050405020304" pitchFamily="18" charset="0"/>
              </a:rPr>
              <a:t>“</a:t>
            </a:r>
            <a:r>
              <a:rPr lang="mn-MN" b="1" dirty="0" smtClean="0">
                <a:latin typeface="Times New Roman" panose="02020603050405020304" pitchFamily="18" charset="0"/>
                <a:cs typeface="Times New Roman" panose="02020603050405020304" pitchFamily="18" charset="0"/>
              </a:rPr>
              <a:t>Тэргүүний хэрэглэгч байгууллага</a:t>
            </a:r>
            <a:endParaRPr lang="en-US"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b="1" dirty="0">
                <a:latin typeface="Times New Roman" panose="02020603050405020304" pitchFamily="18" charset="0"/>
                <a:cs typeface="Times New Roman" panose="02020603050405020304" pitchFamily="18" charset="0"/>
              </a:rPr>
              <a:t>2001 </a:t>
            </a:r>
            <a:r>
              <a:rPr lang="mn-MN" b="1" dirty="0" smtClean="0">
                <a:latin typeface="Times New Roman" panose="02020603050405020304" pitchFamily="18" charset="0"/>
                <a:cs typeface="Times New Roman" panose="02020603050405020304" pitchFamily="18" charset="0"/>
              </a:rPr>
              <a:t>оны хамгийн их хөрөнгө оруулагч компани</a:t>
            </a:r>
          </a:p>
          <a:p>
            <a:pPr marL="285750" indent="-285750">
              <a:buFont typeface="Wingdings" panose="05000000000000000000" pitchFamily="2" charset="2"/>
              <a:buChar char="v"/>
            </a:pPr>
            <a:r>
              <a:rPr lang="en-US" b="1" dirty="0">
                <a:latin typeface="Times New Roman" panose="02020603050405020304" pitchFamily="18" charset="0"/>
                <a:cs typeface="Times New Roman" panose="02020603050405020304" pitchFamily="18" charset="0"/>
              </a:rPr>
              <a:t>НББ – н ОУС – т </a:t>
            </a:r>
            <a:r>
              <a:rPr lang="mn-MN" b="1" dirty="0" smtClean="0">
                <a:latin typeface="Times New Roman" panose="02020603050405020304" pitchFamily="18" charset="0"/>
                <a:cs typeface="Times New Roman" panose="02020603050405020304" pitchFamily="18" charset="0"/>
              </a:rPr>
              <a:t>нэвтрүүлсэн байгууллага шилдэг компани</a:t>
            </a:r>
          </a:p>
          <a:p>
            <a:pPr marL="285750" indent="-285750">
              <a:buFont typeface="Wingdings" panose="05000000000000000000" pitchFamily="2" charset="2"/>
              <a:buChar char="v"/>
            </a:pPr>
            <a:r>
              <a:rPr lang="en-US" b="1" dirty="0" smtClean="0">
                <a:latin typeface="Times New Roman" panose="02020603050405020304" pitchFamily="18" charset="0"/>
                <a:cs typeface="Times New Roman" panose="02020603050405020304" pitchFamily="18" charset="0"/>
              </a:rPr>
              <a:t>“</a:t>
            </a:r>
            <a:r>
              <a:rPr lang="mn-MN" b="1" dirty="0" smtClean="0">
                <a:latin typeface="Times New Roman" panose="02020603050405020304" pitchFamily="18" charset="0"/>
                <a:cs typeface="Times New Roman" panose="02020603050405020304" pitchFamily="18" charset="0"/>
              </a:rPr>
              <a:t>Найдвартай хэрэглэгч</a:t>
            </a:r>
            <a:r>
              <a:rPr lang="en-US" b="1" dirty="0" smtClean="0">
                <a:latin typeface="Times New Roman" panose="02020603050405020304" pitchFamily="18" charset="0"/>
                <a:cs typeface="Times New Roman" panose="02020603050405020304" pitchFamily="18" charset="0"/>
              </a:rPr>
              <a:t>”</a:t>
            </a:r>
            <a:endParaRPr lang="mn-MN" b="1"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mn-MN" b="1" dirty="0" smtClean="0">
                <a:latin typeface="Times New Roman" panose="02020603050405020304" pitchFamily="18" charset="0"/>
                <a:cs typeface="Times New Roman" panose="02020603050405020304" pitchFamily="18" charset="0"/>
              </a:rPr>
              <a:t>Ажил олгогч тэргүүний байгууллага</a:t>
            </a:r>
            <a:endParaRPr lang="en-US"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3517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71945" y="1586898"/>
            <a:ext cx="9554967" cy="4524315"/>
          </a:xfrm>
          <a:prstGeom prst="rect">
            <a:avLst/>
          </a:prstGeom>
        </p:spPr>
        <p:txBody>
          <a:bodyPr wrap="square">
            <a:spAutoFit/>
          </a:bodyPr>
          <a:lstStyle/>
          <a:p>
            <a:pPr marL="285750" indent="-285750">
              <a:buFont typeface="Wingdings" panose="05000000000000000000" pitchFamily="2" charset="2"/>
              <a:buChar char="v"/>
            </a:pPr>
            <a:r>
              <a:rPr lang="mn-MN" sz="1600" b="1" dirty="0" smtClean="0">
                <a:latin typeface="Times New Roman" panose="02020603050405020304" pitchFamily="18" charset="0"/>
                <a:cs typeface="Times New Roman" panose="02020603050405020304" pitchFamily="18" charset="0"/>
              </a:rPr>
              <a:t>“ Хэрэглэгчдэд итгэмжлэгдсэн шилдэг хамт олон” цол, өргөмжлөл</a:t>
            </a:r>
            <a:endParaRPr lang="en-US" sz="1600"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sz="1600" b="1" dirty="0">
                <a:latin typeface="Times New Roman" panose="02020603050405020304" pitchFamily="18" charset="0"/>
                <a:cs typeface="Times New Roman" panose="02020603050405020304" pitchFamily="18" charset="0"/>
              </a:rPr>
              <a:t>ТОП-100 </a:t>
            </a:r>
            <a:r>
              <a:rPr lang="mn-MN" sz="1600" b="1" dirty="0" smtClean="0">
                <a:latin typeface="Times New Roman" panose="02020603050405020304" pitchFamily="18" charset="0"/>
                <a:cs typeface="Times New Roman" panose="02020603050405020304" pitchFamily="18" charset="0"/>
              </a:rPr>
              <a:t>аж ахуйн нэгж </a:t>
            </a:r>
            <a:r>
              <a:rPr lang="en-US" sz="1600" b="1" dirty="0" smtClean="0">
                <a:latin typeface="Times New Roman" panose="02020603050405020304" pitchFamily="18" charset="0"/>
                <a:cs typeface="Times New Roman" panose="02020603050405020304" pitchFamily="18" charset="0"/>
              </a:rPr>
              <a:t>/</a:t>
            </a:r>
            <a:r>
              <a:rPr lang="mn-MN" sz="1600" b="1" dirty="0" smtClean="0">
                <a:latin typeface="Times New Roman" panose="02020603050405020304" pitchFamily="18" charset="0"/>
                <a:cs typeface="Times New Roman" panose="02020603050405020304" pitchFamily="18" charset="0"/>
              </a:rPr>
              <a:t>Ерөнхий сайд</a:t>
            </a:r>
            <a:r>
              <a:rPr lang="en-US" sz="1600" b="1" dirty="0" smtClean="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МҮХАҮТ/</a:t>
            </a:r>
          </a:p>
          <a:p>
            <a:pPr marL="285750" indent="-285750">
              <a:buFont typeface="Wingdings" panose="05000000000000000000" pitchFamily="2" charset="2"/>
              <a:buChar char="v"/>
            </a:pPr>
            <a:r>
              <a:rPr lang="mn-MN" sz="1600" b="1" dirty="0" smtClean="0">
                <a:latin typeface="Times New Roman" panose="02020603050405020304" pitchFamily="18" charset="0"/>
                <a:cs typeface="Times New Roman" panose="02020603050405020304" pitchFamily="18" charset="0"/>
              </a:rPr>
              <a:t>Шилдэг хувьцаат компани</a:t>
            </a:r>
            <a:r>
              <a:rPr lang="en-US" sz="1600" b="1" dirty="0" smtClean="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/МХБ, СЗХ/</a:t>
            </a:r>
          </a:p>
          <a:p>
            <a:pPr marL="285750" indent="-285750">
              <a:buFont typeface="Wingdings" panose="05000000000000000000" pitchFamily="2" charset="2"/>
              <a:buChar char="v"/>
            </a:pPr>
            <a:r>
              <a:rPr lang="mn-MN" sz="1600" b="1" dirty="0" smtClean="0">
                <a:latin typeface="Times New Roman" panose="02020603050405020304" pitchFamily="18" charset="0"/>
                <a:cs typeface="Times New Roman" panose="02020603050405020304" pitchFamily="18" charset="0"/>
              </a:rPr>
              <a:t>Осолгүй хамт олон </a:t>
            </a:r>
            <a:r>
              <a:rPr lang="en-US" sz="1600" b="1" dirty="0" smtClean="0">
                <a:latin typeface="Times New Roman" panose="02020603050405020304" pitchFamily="18" charset="0"/>
                <a:cs typeface="Times New Roman" panose="02020603050405020304" pitchFamily="18" charset="0"/>
              </a:rPr>
              <a:t>/</a:t>
            </a:r>
            <a:r>
              <a:rPr lang="mn-MN" sz="1600" b="1" dirty="0" smtClean="0">
                <a:latin typeface="Times New Roman" panose="02020603050405020304" pitchFamily="18" charset="0"/>
                <a:cs typeface="Times New Roman" panose="02020603050405020304" pitchFamily="18" charset="0"/>
              </a:rPr>
              <a:t>Нийгэм хамгаалал хөдөлмөрийн яам</a:t>
            </a:r>
            <a:r>
              <a:rPr lang="en-US" sz="1600" b="1" dirty="0" smtClean="0">
                <a:latin typeface="Times New Roman" panose="02020603050405020304" pitchFamily="18" charset="0"/>
                <a:cs typeface="Times New Roman" panose="02020603050405020304" pitchFamily="18" charset="0"/>
              </a:rPr>
              <a:t>/</a:t>
            </a:r>
            <a:endParaRPr lang="en-US" sz="1600"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mn-MN" sz="1600" b="1" dirty="0" smtClean="0">
                <a:latin typeface="Times New Roman" panose="02020603050405020304" pitchFamily="18" charset="0"/>
                <a:cs typeface="Times New Roman" panose="02020603050405020304" pitchFamily="18" charset="0"/>
              </a:rPr>
              <a:t>Хөдөлмөрийг манлайлагч байгууллага</a:t>
            </a:r>
            <a:r>
              <a:rPr lang="en-US" sz="1600" b="1" dirty="0" smtClean="0">
                <a:latin typeface="Times New Roman" panose="02020603050405020304" pitchFamily="18" charset="0"/>
                <a:cs typeface="Times New Roman" panose="02020603050405020304" pitchFamily="18" charset="0"/>
              </a:rPr>
              <a:t>, </a:t>
            </a:r>
            <a:r>
              <a:rPr lang="mn-MN" sz="1600" b="1" dirty="0" smtClean="0">
                <a:latin typeface="Times New Roman" panose="02020603050405020304" pitchFamily="18" charset="0"/>
                <a:cs typeface="Times New Roman" panose="02020603050405020304" pitchFamily="18" charset="0"/>
              </a:rPr>
              <a:t>Шилдэг хүний нөөцийн алба</a:t>
            </a:r>
            <a:r>
              <a:rPr lang="en-US" sz="1600" b="1" dirty="0" smtClean="0">
                <a:latin typeface="Times New Roman" panose="02020603050405020304" pitchFamily="18" charset="0"/>
                <a:cs typeface="Times New Roman" panose="02020603050405020304" pitchFamily="18" charset="0"/>
              </a:rPr>
              <a:t>,/ </a:t>
            </a:r>
            <a:r>
              <a:rPr lang="mn-MN" sz="1600" b="1" dirty="0" smtClean="0">
                <a:latin typeface="Times New Roman" panose="02020603050405020304" pitchFamily="18" charset="0"/>
                <a:cs typeface="Times New Roman" panose="02020603050405020304" pitchFamily="18" charset="0"/>
              </a:rPr>
              <a:t>хөгждийн төлөө нийгэмлэг</a:t>
            </a:r>
            <a:r>
              <a:rPr lang="en-US" sz="1600" b="1" dirty="0" smtClean="0">
                <a:latin typeface="Times New Roman" panose="02020603050405020304" pitchFamily="18" charset="0"/>
                <a:cs typeface="Times New Roman" panose="02020603050405020304" pitchFamily="18" charset="0"/>
              </a:rPr>
              <a:t>/</a:t>
            </a:r>
            <a:endParaRPr lang="en-US" sz="1600"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mn-MN" sz="1600" b="1" dirty="0" smtClean="0">
                <a:latin typeface="Times New Roman" panose="02020603050405020304" pitchFamily="18" charset="0"/>
                <a:cs typeface="Times New Roman" panose="02020603050405020304" pitchFamily="18" charset="0"/>
              </a:rPr>
              <a:t>Шилдэг бүтээгдэхүүний шагнал </a:t>
            </a:r>
            <a:r>
              <a:rPr lang="en-US" sz="1600" b="1" dirty="0" smtClean="0">
                <a:latin typeface="Times New Roman" panose="02020603050405020304" pitchFamily="18" charset="0"/>
                <a:cs typeface="Times New Roman" panose="02020603050405020304" pitchFamily="18" charset="0"/>
              </a:rPr>
              <a:t>/</a:t>
            </a:r>
            <a:r>
              <a:rPr lang="mn-MN" sz="1600" b="1" dirty="0" smtClean="0">
                <a:latin typeface="Times New Roman" panose="02020603050405020304" pitchFamily="18" charset="0"/>
                <a:cs typeface="Times New Roman" panose="02020603050405020304" pitchFamily="18" charset="0"/>
              </a:rPr>
              <a:t> сүүлийн 5 жилд</a:t>
            </a:r>
            <a:r>
              <a:rPr lang="en-US" sz="1600" b="1" dirty="0" smtClean="0">
                <a:latin typeface="Times New Roman" panose="02020603050405020304" pitchFamily="18" charset="0"/>
                <a:cs typeface="Times New Roman" panose="02020603050405020304" pitchFamily="18" charset="0"/>
              </a:rPr>
              <a:t>/</a:t>
            </a:r>
            <a:endParaRPr lang="en-US" sz="1600"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mn-MN" sz="1600" b="1" dirty="0" smtClean="0">
                <a:latin typeface="Times New Roman" panose="02020603050405020304" pitchFamily="18" charset="0"/>
                <a:cs typeface="Times New Roman" panose="02020603050405020304" pitchFamily="18" charset="0"/>
              </a:rPr>
              <a:t>Шимт талх</a:t>
            </a:r>
            <a:r>
              <a:rPr lang="en-US" sz="1600" b="1" dirty="0" smtClean="0">
                <a:latin typeface="Times New Roman" panose="02020603050405020304" pitchFamily="18" charset="0"/>
                <a:cs typeface="Times New Roman" panose="02020603050405020304" pitchFamily="18" charset="0"/>
              </a:rPr>
              <a:t> – </a:t>
            </a:r>
            <a:r>
              <a:rPr lang="mn-MN" sz="1600" b="1" dirty="0" smtClean="0">
                <a:latin typeface="Times New Roman" panose="02020603050405020304" pitchFamily="18" charset="0"/>
                <a:cs typeface="Times New Roman" panose="02020603050405020304" pitchFamily="18" charset="0"/>
              </a:rPr>
              <a:t>Үзэсгэлэн яармагаас алтан медаль</a:t>
            </a:r>
            <a:endParaRPr lang="en-US" sz="1600"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mn-MN" sz="1600" b="1" dirty="0" smtClean="0">
                <a:latin typeface="Times New Roman" panose="02020603050405020304" pitchFamily="18" charset="0"/>
                <a:cs typeface="Times New Roman" panose="02020603050405020304" pitchFamily="18" charset="0"/>
              </a:rPr>
              <a:t>Уянга талх </a:t>
            </a:r>
            <a:r>
              <a:rPr lang="en-US" sz="1600" b="1" dirty="0" smtClean="0">
                <a:latin typeface="Times New Roman" panose="02020603050405020304" pitchFamily="18" charset="0"/>
                <a:cs typeface="Times New Roman" panose="02020603050405020304" pitchFamily="18" charset="0"/>
              </a:rPr>
              <a:t>–</a:t>
            </a:r>
            <a:r>
              <a:rPr lang="mn-MN" sz="1600" b="1" dirty="0" smtClean="0">
                <a:latin typeface="Times New Roman" panose="02020603050405020304" pitchFamily="18" charset="0"/>
                <a:cs typeface="Times New Roman" panose="02020603050405020304" pitchFamily="18" charset="0"/>
              </a:rPr>
              <a:t>Нийслэлийн шилдэг бүтээгдэхүүн</a:t>
            </a:r>
            <a:endParaRPr lang="en-US" sz="1600"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sz="1600" b="1" dirty="0" smtClean="0">
                <a:latin typeface="Times New Roman" panose="02020603050405020304" pitchFamily="18" charset="0"/>
                <a:cs typeface="Times New Roman" panose="02020603050405020304" pitchFamily="18" charset="0"/>
              </a:rPr>
              <a:t>К</a:t>
            </a:r>
            <a:r>
              <a:rPr lang="mn-MN" sz="1600" b="1" dirty="0" smtClean="0">
                <a:latin typeface="Times New Roman" panose="02020603050405020304" pitchFamily="18" charset="0"/>
                <a:cs typeface="Times New Roman" panose="02020603050405020304" pitchFamily="18" charset="0"/>
              </a:rPr>
              <a:t>лассик жигнэмэг </a:t>
            </a:r>
            <a:r>
              <a:rPr lang="en-US" sz="1600" b="1" dirty="0" smtClean="0">
                <a:latin typeface="Times New Roman" panose="02020603050405020304" pitchFamily="18" charset="0"/>
                <a:cs typeface="Times New Roman" panose="02020603050405020304" pitchFamily="18" charset="0"/>
              </a:rPr>
              <a:t>– </a:t>
            </a:r>
            <a:r>
              <a:rPr lang="mn-MN" sz="1600" b="1" dirty="0" smtClean="0">
                <a:latin typeface="Times New Roman" panose="02020603050405020304" pitchFamily="18" charset="0"/>
                <a:cs typeface="Times New Roman" panose="02020603050405020304" pitchFamily="18" charset="0"/>
              </a:rPr>
              <a:t>Улаанбаатар хотын шилдэг бүтээгдэхүүн</a:t>
            </a:r>
            <a:endParaRPr lang="en-US" sz="1600"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mn-MN" sz="1600" b="1" dirty="0" smtClean="0">
                <a:latin typeface="Times New Roman" panose="02020603050405020304" pitchFamily="18" charset="0"/>
                <a:cs typeface="Times New Roman" panose="02020603050405020304" pitchFamily="18" charset="0"/>
              </a:rPr>
              <a:t>Зочин жигнэмэг </a:t>
            </a:r>
            <a:r>
              <a:rPr lang="en-US" sz="1600" b="1" dirty="0" smtClean="0">
                <a:latin typeface="Times New Roman" panose="02020603050405020304" pitchFamily="18" charset="0"/>
                <a:cs typeface="Times New Roman" panose="02020603050405020304" pitchFamily="18" charset="0"/>
              </a:rPr>
              <a:t>– </a:t>
            </a:r>
            <a:r>
              <a:rPr lang="mn-MN" sz="1600" b="1" dirty="0" smtClean="0">
                <a:latin typeface="Times New Roman" panose="02020603050405020304" pitchFamily="18" charset="0"/>
                <a:cs typeface="Times New Roman" panose="02020603050405020304" pitchFamily="18" charset="0"/>
              </a:rPr>
              <a:t>Шилдэг бүтээгдэхүүн, Олон улсын яармаг</a:t>
            </a:r>
            <a:endParaRPr lang="en-US" sz="1600"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mn-MN" sz="1600" b="1" dirty="0" smtClean="0">
                <a:latin typeface="Times New Roman" panose="02020603050405020304" pitchFamily="18" charset="0"/>
                <a:cs typeface="Times New Roman" panose="02020603050405020304" pitchFamily="18" charset="0"/>
              </a:rPr>
              <a:t>Цасхан жигнэмэг </a:t>
            </a:r>
            <a:r>
              <a:rPr lang="en-US" sz="1600" b="1" dirty="0" smtClean="0">
                <a:latin typeface="Times New Roman" panose="02020603050405020304" pitchFamily="18" charset="0"/>
                <a:cs typeface="Times New Roman" panose="02020603050405020304" pitchFamily="18" charset="0"/>
              </a:rPr>
              <a:t>– </a:t>
            </a:r>
            <a:r>
              <a:rPr lang="mn-MN" sz="1600" b="1" dirty="0">
                <a:latin typeface="Times New Roman" panose="02020603050405020304" pitchFamily="18" charset="0"/>
                <a:cs typeface="Times New Roman" panose="02020603050405020304" pitchFamily="18" charset="0"/>
              </a:rPr>
              <a:t>Нийслэлийн шилдэг бүтээгдэхүүн</a:t>
            </a:r>
            <a:endParaRPr lang="en-US" sz="1600"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mn-MN" sz="1600" b="1" dirty="0" smtClean="0">
                <a:latin typeface="Times New Roman" panose="02020603050405020304" pitchFamily="18" charset="0"/>
                <a:cs typeface="Times New Roman" panose="02020603050405020304" pitchFamily="18" charset="0"/>
              </a:rPr>
              <a:t>Шоколадтай мөөхий</a:t>
            </a:r>
            <a:r>
              <a:rPr lang="en-US" sz="1600" b="1" dirty="0" smtClean="0">
                <a:latin typeface="Times New Roman" panose="02020603050405020304" pitchFamily="18" charset="0"/>
                <a:cs typeface="Times New Roman" panose="02020603050405020304" pitchFamily="18" charset="0"/>
              </a:rPr>
              <a:t>- </a:t>
            </a:r>
            <a:r>
              <a:rPr lang="mn-MN" sz="1600" b="1" dirty="0">
                <a:latin typeface="Times New Roman" panose="02020603050405020304" pitchFamily="18" charset="0"/>
                <a:cs typeface="Times New Roman" panose="02020603050405020304" pitchFamily="18" charset="0"/>
              </a:rPr>
              <a:t>Нийслэлийн шилдэг </a:t>
            </a:r>
            <a:r>
              <a:rPr lang="mn-MN" sz="1600" b="1" dirty="0" smtClean="0">
                <a:latin typeface="Times New Roman" panose="02020603050405020304" pitchFamily="18" charset="0"/>
                <a:cs typeface="Times New Roman" panose="02020603050405020304" pitchFamily="18" charset="0"/>
              </a:rPr>
              <a:t>бүтээгдэхүүн</a:t>
            </a:r>
            <a:endParaRPr lang="en-US" sz="1600"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mn-MN" sz="1600" b="1" dirty="0" smtClean="0">
                <a:latin typeface="Times New Roman" panose="02020603050405020304" pitchFamily="18" charset="0"/>
                <a:cs typeface="Times New Roman" panose="02020603050405020304" pitchFamily="18" charset="0"/>
              </a:rPr>
              <a:t>Хүүхдий булочка </a:t>
            </a:r>
            <a:r>
              <a:rPr lang="en-US" sz="1600" b="1" dirty="0" smtClean="0">
                <a:latin typeface="Times New Roman" panose="02020603050405020304" pitchFamily="18" charset="0"/>
                <a:cs typeface="Times New Roman" panose="02020603050405020304" pitchFamily="18" charset="0"/>
              </a:rPr>
              <a:t>– </a:t>
            </a:r>
            <a:r>
              <a:rPr lang="mn-MN" sz="1600" b="1" dirty="0" smtClean="0">
                <a:latin typeface="Times New Roman" panose="02020603050405020304" pitchFamily="18" charset="0"/>
                <a:cs typeface="Times New Roman" panose="02020603050405020304" pitchFamily="18" charset="0"/>
              </a:rPr>
              <a:t>Хэрэглэгчийн баталгаат  бүтээгдэхүүн</a:t>
            </a:r>
            <a:endParaRPr lang="en-US" sz="1600"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mn-MN" sz="1600" b="1" dirty="0" smtClean="0">
                <a:latin typeface="Times New Roman" panose="02020603050405020304" pitchFamily="18" charset="0"/>
                <a:cs typeface="Times New Roman" panose="02020603050405020304" pitchFamily="18" charset="0"/>
              </a:rPr>
              <a:t>Тамир талх </a:t>
            </a:r>
            <a:r>
              <a:rPr lang="en-US" sz="1600" b="1" dirty="0" smtClean="0">
                <a:latin typeface="Times New Roman" panose="02020603050405020304" pitchFamily="18" charset="0"/>
                <a:cs typeface="Times New Roman" panose="02020603050405020304" pitchFamily="18" charset="0"/>
              </a:rPr>
              <a:t>– </a:t>
            </a:r>
            <a:r>
              <a:rPr lang="mn-MN" sz="1600" b="1" dirty="0" smtClean="0">
                <a:latin typeface="Times New Roman" panose="02020603050405020304" pitchFamily="18" charset="0"/>
                <a:cs typeface="Times New Roman" panose="02020603050405020304" pitchFamily="18" charset="0"/>
              </a:rPr>
              <a:t>Экологийн цэвэр бүтээгдэхүүн </a:t>
            </a:r>
            <a:r>
              <a:rPr lang="en-US" sz="1600" b="1" dirty="0" smtClean="0">
                <a:latin typeface="Times New Roman" panose="02020603050405020304" pitchFamily="18" charset="0"/>
                <a:cs typeface="Times New Roman" panose="02020603050405020304" pitchFamily="18" charset="0"/>
              </a:rPr>
              <a:t>,</a:t>
            </a:r>
            <a:r>
              <a:rPr lang="mn-MN" sz="1600" b="1" dirty="0" smtClean="0">
                <a:latin typeface="Times New Roman" panose="02020603050405020304" pitchFamily="18" charset="0"/>
                <a:cs typeface="Times New Roman" panose="02020603050405020304" pitchFamily="18" charset="0"/>
              </a:rPr>
              <a:t> нийслэлийн шилдэг бүтээгдэхүүн </a:t>
            </a:r>
            <a:endParaRPr lang="en-US" sz="1600"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mn-MN" sz="1600" b="1" dirty="0" smtClean="0">
                <a:latin typeface="Times New Roman" panose="02020603050405020304" pitchFamily="18" charset="0"/>
                <a:cs typeface="Times New Roman" panose="02020603050405020304" pitchFamily="18" charset="0"/>
              </a:rPr>
              <a:t>Нахиа чихэр </a:t>
            </a:r>
            <a:r>
              <a:rPr lang="en-US" sz="1600" b="1" dirty="0" smtClean="0">
                <a:latin typeface="Times New Roman" panose="02020603050405020304" pitchFamily="18" charset="0"/>
                <a:cs typeface="Times New Roman" panose="02020603050405020304" pitchFamily="18" charset="0"/>
              </a:rPr>
              <a:t>– </a:t>
            </a:r>
            <a:r>
              <a:rPr lang="mn-MN" sz="1600" b="1" dirty="0" smtClean="0">
                <a:latin typeface="Times New Roman" panose="02020603050405020304" pitchFamily="18" charset="0"/>
                <a:cs typeface="Times New Roman" panose="02020603050405020304" pitchFamily="18" charset="0"/>
              </a:rPr>
              <a:t>Улаанбаатар түншлэлээс, шилдэг бүтээгдэхүүн </a:t>
            </a:r>
            <a:endParaRPr lang="en-US" sz="1600"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en-US" sz="1600" b="1" dirty="0">
                <a:latin typeface="Times New Roman" panose="02020603050405020304" pitchFamily="18" charset="0"/>
                <a:cs typeface="Times New Roman" panose="02020603050405020304" pitchFamily="18" charset="0"/>
              </a:rPr>
              <a:t>Өргөө </a:t>
            </a:r>
            <a:r>
              <a:rPr lang="mn-MN" sz="1600" b="1" dirty="0" smtClean="0">
                <a:latin typeface="Times New Roman" panose="02020603050405020304" pitchFamily="18" charset="0"/>
                <a:cs typeface="Times New Roman" panose="02020603050405020304" pitchFamily="18" charset="0"/>
              </a:rPr>
              <a:t>талх </a:t>
            </a:r>
            <a:r>
              <a:rPr lang="en-US" sz="1600" b="1" dirty="0" smtClean="0">
                <a:latin typeface="Times New Roman" panose="02020603050405020304" pitchFamily="18" charset="0"/>
                <a:cs typeface="Times New Roman" panose="02020603050405020304" pitchFamily="18" charset="0"/>
              </a:rPr>
              <a:t>– </a:t>
            </a:r>
            <a:r>
              <a:rPr lang="mn-MN" sz="1600" b="1" dirty="0" smtClean="0">
                <a:latin typeface="Times New Roman" panose="02020603050405020304" pitchFamily="18" charset="0"/>
                <a:cs typeface="Times New Roman" panose="02020603050405020304" pitchFamily="18" charset="0"/>
              </a:rPr>
              <a:t>Монголын үндэсний шилдэг бүтээгдэхүүн </a:t>
            </a:r>
            <a:r>
              <a:rPr lang="en-US" sz="1600" b="1" dirty="0" smtClean="0">
                <a:latin typeface="Times New Roman" panose="02020603050405020304" pitchFamily="18" charset="0"/>
                <a:cs typeface="Times New Roman" panose="02020603050405020304" pitchFamily="18" charset="0"/>
              </a:rPr>
              <a:t>, </a:t>
            </a:r>
            <a:r>
              <a:rPr lang="mn-MN" sz="1600" b="1" dirty="0" smtClean="0">
                <a:latin typeface="Times New Roman" panose="02020603050405020304" pitchFamily="18" charset="0"/>
                <a:cs typeface="Times New Roman" panose="02020603050405020304" pitchFamily="18" charset="0"/>
              </a:rPr>
              <a:t>Монгол брэнд</a:t>
            </a:r>
            <a:r>
              <a:rPr lang="en-US" sz="1600" b="1" dirty="0" smtClean="0">
                <a:latin typeface="Times New Roman" panose="02020603050405020304" pitchFamily="18" charset="0"/>
                <a:cs typeface="Times New Roman" panose="02020603050405020304" pitchFamily="18" charset="0"/>
              </a:rPr>
              <a:t>,</a:t>
            </a:r>
            <a:r>
              <a:rPr lang="mn-MN" sz="1600" b="1" dirty="0" smtClean="0">
                <a:latin typeface="Times New Roman" panose="02020603050405020304" pitchFamily="18" charset="0"/>
                <a:cs typeface="Times New Roman" panose="02020603050405020304" pitchFamily="18" charset="0"/>
              </a:rPr>
              <a:t> хэрэглэгчдийн таашаалд нийцсэн бүтээгдэхүүн</a:t>
            </a:r>
            <a:endParaRPr lang="en-US" sz="1600"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r>
              <a:rPr lang="mn-MN" sz="1600" b="1" dirty="0" smtClean="0">
                <a:latin typeface="Times New Roman" panose="02020603050405020304" pitchFamily="18" charset="0"/>
                <a:cs typeface="Times New Roman" panose="02020603050405020304" pitchFamily="18" charset="0"/>
              </a:rPr>
              <a:t>Өгөөмж боов </a:t>
            </a:r>
            <a:r>
              <a:rPr lang="en-US" sz="1600" b="1" dirty="0" smtClean="0">
                <a:latin typeface="Times New Roman" panose="02020603050405020304" pitchFamily="18" charset="0"/>
                <a:cs typeface="Times New Roman" panose="02020603050405020304" pitchFamily="18" charset="0"/>
              </a:rPr>
              <a:t>2013 </a:t>
            </a:r>
            <a:r>
              <a:rPr lang="mn-MN" sz="1600" b="1" dirty="0" smtClean="0">
                <a:latin typeface="Times New Roman" panose="02020603050405020304" pitchFamily="18" charset="0"/>
                <a:cs typeface="Times New Roman" panose="02020603050405020304" pitchFamily="18" charset="0"/>
              </a:rPr>
              <a:t>оны шилдэг гурил </a:t>
            </a:r>
            <a:r>
              <a:rPr lang="en-US" sz="1600" b="1" dirty="0" smtClean="0">
                <a:latin typeface="Times New Roman" panose="02020603050405020304" pitchFamily="18" charset="0"/>
                <a:cs typeface="Times New Roman" panose="02020603050405020304" pitchFamily="18" charset="0"/>
              </a:rPr>
              <a:t>, </a:t>
            </a:r>
            <a:r>
              <a:rPr lang="mn-MN" sz="1600" b="1" dirty="0" smtClean="0">
                <a:latin typeface="Times New Roman" panose="02020603050405020304" pitchFamily="18" charset="0"/>
                <a:cs typeface="Times New Roman" panose="02020603050405020304" pitchFamily="18" charset="0"/>
              </a:rPr>
              <a:t>гурилан бүтээгдэхүүнээр тус тус шагнагдсан байна.</a:t>
            </a:r>
            <a:endParaRPr lang="en-US" sz="1600" b="1" dirty="0">
              <a:latin typeface="Times New Roman" panose="02020603050405020304" pitchFamily="18" charset="0"/>
              <a:cs typeface="Times New Roman" panose="02020603050405020304" pitchFamily="18" charset="0"/>
            </a:endParaRPr>
          </a:p>
        </p:txBody>
      </p:sp>
      <p:sp>
        <p:nvSpPr>
          <p:cNvPr id="3" name="Rounded Rectangle 2"/>
          <p:cNvSpPr/>
          <p:nvPr/>
        </p:nvSpPr>
        <p:spPr>
          <a:xfrm>
            <a:off x="2310888" y="284840"/>
            <a:ext cx="8882743" cy="587828"/>
          </a:xfrm>
          <a:prstGeom prst="roundRect">
            <a:avLst/>
          </a:prstGeom>
          <a:solidFill>
            <a:srgbClr val="D98203"/>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mn-MN" b="1" dirty="0" smtClean="0">
                <a:solidFill>
                  <a:schemeClr val="bg1"/>
                </a:solidFill>
                <a:latin typeface="Times New Roman" panose="02020603050405020304" pitchFamily="18" charset="0"/>
                <a:cs typeface="Times New Roman" panose="02020603050405020304" pitchFamily="18" charset="0"/>
              </a:rPr>
              <a:t>БИДНИЙ АМЖИЛТУУД</a:t>
            </a:r>
            <a:endParaRPr lang="en-US" dirty="0"/>
          </a:p>
        </p:txBody>
      </p:sp>
    </p:spTree>
    <p:extLst>
      <p:ext uri="{BB962C8B-B14F-4D97-AF65-F5344CB8AC3E}">
        <p14:creationId xmlns:p14="http://schemas.microsoft.com/office/powerpoint/2010/main" val="1664287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2280060" y="344384"/>
            <a:ext cx="9025247" cy="1246909"/>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mn-MN" sz="2800" dirty="0">
                <a:latin typeface="Times New Roman" panose="02020603050405020304" pitchFamily="18" charset="0"/>
                <a:cs typeface="Times New Roman" panose="02020603050405020304" pitchFamily="18" charset="0"/>
              </a:rPr>
              <a:t>Ажилтанд үзүүлсэн тусламж, дэмжлэг, нийгмийн халамж, олон нийтийн арга хэмжээ</a:t>
            </a:r>
            <a:endParaRPr lang="en-US" sz="2800" b="1" dirty="0">
              <a:latin typeface="Times New Roman" panose="02020603050405020304" pitchFamily="18" charset="0"/>
              <a:cs typeface="Times New Roman" panose="02020603050405020304" pitchFamily="18" charset="0"/>
            </a:endParaRPr>
          </a:p>
        </p:txBody>
      </p:sp>
      <p:graphicFrame>
        <p:nvGraphicFramePr>
          <p:cNvPr id="19" name="Table 18"/>
          <p:cNvGraphicFramePr>
            <a:graphicFrameLocks noGrp="1"/>
          </p:cNvGraphicFramePr>
          <p:nvPr>
            <p:extLst>
              <p:ext uri="{D42A27DB-BD31-4B8C-83A1-F6EECF244321}">
                <p14:modId xmlns:p14="http://schemas.microsoft.com/office/powerpoint/2010/main" val="3979610519"/>
              </p:ext>
            </p:extLst>
          </p:nvPr>
        </p:nvGraphicFramePr>
        <p:xfrm>
          <a:off x="1837041" y="1937547"/>
          <a:ext cx="9468266" cy="4287520"/>
        </p:xfrm>
        <a:graphic>
          <a:graphicData uri="http://schemas.openxmlformats.org/drawingml/2006/table">
            <a:tbl>
              <a:tblPr firstRow="1" bandRow="1">
                <a:tableStyleId>{21E4AEA4-8DFA-4A89-87EB-49C32662AFE0}</a:tableStyleId>
              </a:tblPr>
              <a:tblGrid>
                <a:gridCol w="672170"/>
                <a:gridCol w="5085452"/>
                <a:gridCol w="3710644"/>
              </a:tblGrid>
              <a:tr h="370840">
                <a:tc>
                  <a:txBody>
                    <a:bodyPr/>
                    <a:lstStyle/>
                    <a:p>
                      <a:pPr algn="ctr"/>
                      <a:endParaRPr lang="en-US" sz="1100" dirty="0">
                        <a:latin typeface="Times New Roman" panose="02020603050405020304" pitchFamily="18" charset="0"/>
                        <a:cs typeface="Times New Roman" panose="02020603050405020304" pitchFamily="18" charset="0"/>
                      </a:endParaRPr>
                    </a:p>
                  </a:txBody>
                  <a:tcPr/>
                </a:tc>
                <a:tc>
                  <a:txBody>
                    <a:bodyPr/>
                    <a:lstStyle/>
                    <a:p>
                      <a:pPr algn="ctr"/>
                      <a:r>
                        <a:rPr lang="mn-MN" sz="1100" dirty="0" smtClean="0">
                          <a:latin typeface="Times New Roman" panose="02020603050405020304" pitchFamily="18" charset="0"/>
                          <a:cs typeface="Times New Roman" panose="02020603050405020304" pitchFamily="18" charset="0"/>
                        </a:rPr>
                        <a:t>Агуулга</a:t>
                      </a:r>
                      <a:endParaRPr lang="en-US" sz="1100" dirty="0">
                        <a:latin typeface="Times New Roman" panose="02020603050405020304" pitchFamily="18" charset="0"/>
                        <a:cs typeface="Times New Roman" panose="02020603050405020304" pitchFamily="18" charset="0"/>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mn-MN" sz="1100" dirty="0" smtClean="0">
                          <a:latin typeface="Times New Roman" panose="02020603050405020304" pitchFamily="18" charset="0"/>
                          <a:cs typeface="Times New Roman" panose="02020603050405020304" pitchFamily="18" charset="0"/>
                        </a:rPr>
                        <a:t>Шагнал урамшуулал, Тэтгэмж</a:t>
                      </a:r>
                      <a:endParaRPr lang="en-US" sz="1100" dirty="0" smtClean="0">
                        <a:latin typeface="Times New Roman" panose="02020603050405020304" pitchFamily="18" charset="0"/>
                        <a:cs typeface="Times New Roman" panose="02020603050405020304" pitchFamily="18" charset="0"/>
                      </a:endParaRPr>
                    </a:p>
                    <a:p>
                      <a:pPr algn="ctr"/>
                      <a:endParaRPr lang="en-US" sz="1100" dirty="0">
                        <a:latin typeface="Times New Roman" panose="02020603050405020304" pitchFamily="18" charset="0"/>
                        <a:cs typeface="Times New Roman" panose="02020603050405020304" pitchFamily="18" charset="0"/>
                      </a:endParaRPr>
                    </a:p>
                  </a:txBody>
                  <a:tcPr/>
                </a:tc>
              </a:tr>
              <a:tr h="370840">
                <a:tc>
                  <a:txBody>
                    <a:bodyPr/>
                    <a:lstStyle/>
                    <a:p>
                      <a:pPr algn="ctr"/>
                      <a:r>
                        <a:rPr lang="mn-MN" sz="1100" dirty="0" smtClean="0">
                          <a:latin typeface="Times New Roman" panose="02020603050405020304" pitchFamily="18" charset="0"/>
                          <a:cs typeface="Times New Roman" panose="02020603050405020304" pitchFamily="18" charset="0"/>
                        </a:rPr>
                        <a:t>1</a:t>
                      </a:r>
                      <a:endParaRPr lang="en-US" sz="1100" dirty="0">
                        <a:latin typeface="Times New Roman" panose="02020603050405020304" pitchFamily="18" charset="0"/>
                        <a:cs typeface="Times New Roman" panose="02020603050405020304" pitchFamily="18" charset="0"/>
                      </a:endParaRPr>
                    </a:p>
                  </a:txBody>
                  <a:tcPr/>
                </a:tc>
                <a:tc>
                  <a:txBody>
                    <a:bodyPr/>
                    <a:lstStyle/>
                    <a:p>
                      <a:r>
                        <a:rPr lang="mn-MN" sz="1100" dirty="0" smtClean="0">
                          <a:latin typeface="Times New Roman" panose="02020603050405020304" pitchFamily="18" charset="0"/>
                          <a:cs typeface="Times New Roman" panose="02020603050405020304" pitchFamily="18" charset="0"/>
                        </a:rPr>
                        <a:t>80-90 нас хүрсэн</a:t>
                      </a:r>
                      <a:r>
                        <a:rPr lang="mn-MN" sz="1100" baseline="0" dirty="0" smtClean="0">
                          <a:latin typeface="Times New Roman" panose="02020603050405020304" pitchFamily="18" charset="0"/>
                          <a:cs typeface="Times New Roman" panose="02020603050405020304" pitchFamily="18" charset="0"/>
                        </a:rPr>
                        <a:t> 5 өндөр настанд </a:t>
                      </a:r>
                      <a:endParaRPr lang="en-US" sz="1100" dirty="0">
                        <a:latin typeface="Times New Roman" panose="02020603050405020304" pitchFamily="18" charset="0"/>
                        <a:cs typeface="Times New Roman" panose="02020603050405020304" pitchFamily="18" charset="0"/>
                      </a:endParaRPr>
                    </a:p>
                  </a:txBody>
                  <a:tcPr/>
                </a:tc>
                <a:tc>
                  <a:txBody>
                    <a:bodyPr/>
                    <a:lstStyle/>
                    <a:p>
                      <a:r>
                        <a:rPr lang="mn-MN" sz="1100" dirty="0" smtClean="0">
                          <a:latin typeface="Times New Roman" panose="02020603050405020304" pitchFamily="18" charset="0"/>
                          <a:cs typeface="Times New Roman" panose="02020603050405020304" pitchFamily="18" charset="0"/>
                        </a:rPr>
                        <a:t>Мөнгөн аяга</a:t>
                      </a:r>
                      <a:endParaRPr lang="en-US" sz="1100" dirty="0">
                        <a:latin typeface="Times New Roman" panose="02020603050405020304" pitchFamily="18" charset="0"/>
                        <a:cs typeface="Times New Roman" panose="02020603050405020304" pitchFamily="18" charset="0"/>
                      </a:endParaRPr>
                    </a:p>
                  </a:txBody>
                  <a:tcPr/>
                </a:tc>
              </a:tr>
              <a:tr h="370840">
                <a:tc>
                  <a:txBody>
                    <a:bodyPr/>
                    <a:lstStyle/>
                    <a:p>
                      <a:pPr algn="ctr"/>
                      <a:r>
                        <a:rPr lang="mn-MN" sz="1100" dirty="0" smtClean="0">
                          <a:latin typeface="Times New Roman" panose="02020603050405020304" pitchFamily="18" charset="0"/>
                          <a:cs typeface="Times New Roman" panose="02020603050405020304" pitchFamily="18" charset="0"/>
                        </a:rPr>
                        <a:t>2</a:t>
                      </a:r>
                      <a:endParaRPr lang="en-US" sz="1100" dirty="0">
                        <a:latin typeface="Times New Roman" panose="02020603050405020304" pitchFamily="18" charset="0"/>
                        <a:cs typeface="Times New Roman" panose="02020603050405020304" pitchFamily="18" charset="0"/>
                      </a:endParaRPr>
                    </a:p>
                  </a:txBody>
                  <a:tcPr/>
                </a:tc>
                <a:tc>
                  <a:txBody>
                    <a:bodyPr/>
                    <a:lstStyle/>
                    <a:p>
                      <a:r>
                        <a:rPr lang="mn-MN" sz="1100" dirty="0" smtClean="0">
                          <a:latin typeface="Times New Roman" panose="02020603050405020304" pitchFamily="18" charset="0"/>
                          <a:cs typeface="Times New Roman" panose="02020603050405020304" pitchFamily="18" charset="0"/>
                        </a:rPr>
                        <a:t>Ахмад настангуудад цагаан сарын иж</a:t>
                      </a:r>
                      <a:r>
                        <a:rPr lang="mn-MN" sz="1100" baseline="0" dirty="0" smtClean="0">
                          <a:latin typeface="Times New Roman" panose="02020603050405020304" pitchFamily="18" charset="0"/>
                          <a:cs typeface="Times New Roman" panose="02020603050405020304" pitchFamily="18" charset="0"/>
                        </a:rPr>
                        <a:t> бүрэн хэвийн боов, суурь еэвэн өгөв</a:t>
                      </a:r>
                      <a:endParaRPr lang="en-US" sz="1100" dirty="0">
                        <a:latin typeface="Times New Roman" panose="02020603050405020304" pitchFamily="18" charset="0"/>
                        <a:cs typeface="Times New Roman" panose="02020603050405020304" pitchFamily="18" charset="0"/>
                      </a:endParaRPr>
                    </a:p>
                  </a:txBody>
                  <a:tcPr/>
                </a:tc>
                <a:tc>
                  <a:txBody>
                    <a:bodyPr/>
                    <a:lstStyle/>
                    <a:p>
                      <a:r>
                        <a:rPr lang="mn-MN" sz="1100" dirty="0" smtClean="0">
                          <a:latin typeface="Times New Roman" panose="02020603050405020304" pitchFamily="18" charset="0"/>
                          <a:cs typeface="Times New Roman" panose="02020603050405020304" pitchFamily="18" charset="0"/>
                        </a:rPr>
                        <a:t>Хэвийн боов</a:t>
                      </a:r>
                    </a:p>
                    <a:p>
                      <a:r>
                        <a:rPr lang="mn-MN" sz="1100" dirty="0" smtClean="0">
                          <a:latin typeface="Times New Roman" panose="02020603050405020304" pitchFamily="18" charset="0"/>
                          <a:cs typeface="Times New Roman" panose="02020603050405020304" pitchFamily="18" charset="0"/>
                        </a:rPr>
                        <a:t>Суурь еэвэн</a:t>
                      </a:r>
                      <a:endParaRPr lang="en-US" sz="1100" dirty="0">
                        <a:latin typeface="Times New Roman" panose="02020603050405020304" pitchFamily="18" charset="0"/>
                        <a:cs typeface="Times New Roman" panose="02020603050405020304" pitchFamily="18" charset="0"/>
                      </a:endParaRPr>
                    </a:p>
                  </a:txBody>
                  <a:tcPr/>
                </a:tc>
              </a:tr>
              <a:tr h="370840">
                <a:tc>
                  <a:txBody>
                    <a:bodyPr/>
                    <a:lstStyle/>
                    <a:p>
                      <a:pPr algn="ctr"/>
                      <a:r>
                        <a:rPr lang="mn-MN" sz="1100" dirty="0" smtClean="0">
                          <a:latin typeface="Times New Roman" panose="02020603050405020304" pitchFamily="18" charset="0"/>
                          <a:cs typeface="Times New Roman" panose="02020603050405020304" pitchFamily="18" charset="0"/>
                        </a:rPr>
                        <a:t>3</a:t>
                      </a:r>
                      <a:endParaRPr lang="en-US" sz="1100" dirty="0">
                        <a:latin typeface="Times New Roman" panose="02020603050405020304" pitchFamily="18" charset="0"/>
                        <a:cs typeface="Times New Roman" panose="02020603050405020304" pitchFamily="18" charset="0"/>
                      </a:endParaRPr>
                    </a:p>
                  </a:txBody>
                  <a:tcPr/>
                </a:tc>
                <a:tc>
                  <a:txBody>
                    <a:bodyPr/>
                    <a:lstStyle/>
                    <a:p>
                      <a:r>
                        <a:rPr lang="mn-MN" sz="1100" dirty="0" smtClean="0">
                          <a:latin typeface="Times New Roman" panose="02020603050405020304" pitchFamily="18" charset="0"/>
                          <a:cs typeface="Times New Roman" panose="02020603050405020304" pitchFamily="18" charset="0"/>
                        </a:rPr>
                        <a:t>Хамт олноо ажил хөдөлмөрөөрөө</a:t>
                      </a:r>
                      <a:r>
                        <a:rPr lang="mn-MN" sz="1100" baseline="0" dirty="0" smtClean="0">
                          <a:latin typeface="Times New Roman" panose="02020603050405020304" pitchFamily="18" charset="0"/>
                          <a:cs typeface="Times New Roman" panose="02020603050405020304" pitchFamily="18" charset="0"/>
                        </a:rPr>
                        <a:t> манлайлан ажилласан 4 ажилтан</a:t>
                      </a:r>
                      <a:endParaRPr lang="en-US" sz="1100" dirty="0">
                        <a:latin typeface="Times New Roman" panose="02020603050405020304" pitchFamily="18" charset="0"/>
                        <a:cs typeface="Times New Roman" panose="02020603050405020304" pitchFamily="18" charset="0"/>
                      </a:endParaRPr>
                    </a:p>
                  </a:txBody>
                  <a:tcPr/>
                </a:tc>
                <a:tc>
                  <a:txBody>
                    <a:bodyPr/>
                    <a:lstStyle/>
                    <a:p>
                      <a:r>
                        <a:rPr lang="mn-MN" sz="1100" dirty="0" smtClean="0">
                          <a:latin typeface="Times New Roman" panose="02020603050405020304" pitchFamily="18" charset="0"/>
                          <a:cs typeface="Times New Roman" panose="02020603050405020304" pitchFamily="18" charset="0"/>
                        </a:rPr>
                        <a:t>ХХААХҮЯ-ны ЖУУХ бичиг</a:t>
                      </a:r>
                      <a:endParaRPr lang="en-US" sz="1100" dirty="0">
                        <a:latin typeface="Times New Roman" panose="02020603050405020304" pitchFamily="18" charset="0"/>
                        <a:cs typeface="Times New Roman" panose="02020603050405020304" pitchFamily="18" charset="0"/>
                      </a:endParaRPr>
                    </a:p>
                  </a:txBody>
                  <a:tcPr/>
                </a:tc>
              </a:tr>
              <a:tr h="370840">
                <a:tc>
                  <a:txBody>
                    <a:bodyPr/>
                    <a:lstStyle/>
                    <a:p>
                      <a:pPr algn="ctr"/>
                      <a:endParaRPr lang="mn-MN" sz="1100" dirty="0" smtClean="0">
                        <a:latin typeface="Times New Roman" panose="02020603050405020304" pitchFamily="18" charset="0"/>
                        <a:cs typeface="Times New Roman" panose="02020603050405020304" pitchFamily="18" charset="0"/>
                      </a:endParaRPr>
                    </a:p>
                    <a:p>
                      <a:pPr algn="ctr"/>
                      <a:endParaRPr lang="mn-MN" sz="1100" dirty="0" smtClean="0">
                        <a:latin typeface="Times New Roman" panose="02020603050405020304" pitchFamily="18" charset="0"/>
                        <a:cs typeface="Times New Roman" panose="02020603050405020304" pitchFamily="18" charset="0"/>
                      </a:endParaRPr>
                    </a:p>
                    <a:p>
                      <a:pPr algn="ctr"/>
                      <a:r>
                        <a:rPr lang="mn-MN" sz="1100" dirty="0" smtClean="0">
                          <a:latin typeface="Times New Roman" panose="02020603050405020304" pitchFamily="18" charset="0"/>
                          <a:cs typeface="Times New Roman" panose="02020603050405020304" pitchFamily="18" charset="0"/>
                        </a:rPr>
                        <a:t>4</a:t>
                      </a:r>
                      <a:endParaRPr lang="en-US" sz="1100" dirty="0">
                        <a:latin typeface="Times New Roman" panose="02020603050405020304" pitchFamily="18" charset="0"/>
                        <a:cs typeface="Times New Roman" panose="02020603050405020304" pitchFamily="18" charset="0"/>
                      </a:endParaRPr>
                    </a:p>
                  </a:txBody>
                  <a:tcPr/>
                </a:tc>
                <a:tc>
                  <a:txBody>
                    <a:bodyPr/>
                    <a:lstStyle/>
                    <a:p>
                      <a:endParaRPr lang="mn-MN" sz="1100" dirty="0" smtClean="0">
                        <a:latin typeface="Times New Roman" panose="02020603050405020304" pitchFamily="18" charset="0"/>
                        <a:cs typeface="Times New Roman" panose="02020603050405020304" pitchFamily="18" charset="0"/>
                      </a:endParaRPr>
                    </a:p>
                    <a:p>
                      <a:r>
                        <a:rPr lang="mn-MN" sz="1100" dirty="0" smtClean="0">
                          <a:latin typeface="Times New Roman" panose="02020603050405020304" pitchFamily="18" charset="0"/>
                          <a:cs typeface="Times New Roman" panose="02020603050405020304" pitchFamily="18" charset="0"/>
                        </a:rPr>
                        <a:t>Монголын</a:t>
                      </a:r>
                      <a:r>
                        <a:rPr lang="mn-MN" sz="1100" baseline="0" dirty="0" smtClean="0">
                          <a:latin typeface="Times New Roman" panose="02020603050405020304" pitchFamily="18" charset="0"/>
                          <a:cs typeface="Times New Roman" panose="02020603050405020304" pitchFamily="18" charset="0"/>
                        </a:rPr>
                        <a:t> хүнсчдийн холбооноос зохион байгуулдаг Спорт тэмцээнд амжилт гаргасан баг тамирчид</a:t>
                      </a:r>
                      <a:endParaRPr lang="en-US" sz="1100" dirty="0">
                        <a:latin typeface="Times New Roman" panose="02020603050405020304" pitchFamily="18" charset="0"/>
                        <a:cs typeface="Times New Roman" panose="02020603050405020304" pitchFamily="18" charset="0"/>
                      </a:endParaRPr>
                    </a:p>
                  </a:txBody>
                  <a:tcPr/>
                </a:tc>
                <a:tc>
                  <a:txBody>
                    <a:bodyPr/>
                    <a:lstStyle/>
                    <a:p>
                      <a:r>
                        <a:rPr lang="mn-MN" sz="1100" dirty="0" smtClean="0">
                          <a:latin typeface="Times New Roman" panose="02020603050405020304" pitchFamily="18" charset="0"/>
                          <a:cs typeface="Times New Roman" panose="02020603050405020304" pitchFamily="18" charset="0"/>
                        </a:rPr>
                        <a:t>Ширээний</a:t>
                      </a:r>
                      <a:r>
                        <a:rPr lang="mn-MN" sz="1100" baseline="0" dirty="0" smtClean="0">
                          <a:latin typeface="Times New Roman" panose="02020603050405020304" pitchFamily="18" charset="0"/>
                          <a:cs typeface="Times New Roman" panose="02020603050405020304" pitchFamily="18" charset="0"/>
                        </a:rPr>
                        <a:t> теннис:</a:t>
                      </a:r>
                    </a:p>
                    <a:p>
                      <a:r>
                        <a:rPr lang="mn-MN" sz="1100" baseline="0" dirty="0" smtClean="0">
                          <a:latin typeface="Times New Roman" panose="02020603050405020304" pitchFamily="18" charset="0"/>
                          <a:cs typeface="Times New Roman" panose="02020603050405020304" pitchFamily="18" charset="0"/>
                        </a:rPr>
                        <a:t>                     Эрэгтэй – 1 алтан медаль</a:t>
                      </a:r>
                    </a:p>
                    <a:p>
                      <a:r>
                        <a:rPr lang="mn-MN" sz="1100" baseline="0" dirty="0" smtClean="0">
                          <a:latin typeface="Times New Roman" panose="02020603050405020304" pitchFamily="18" charset="0"/>
                          <a:cs typeface="Times New Roman" panose="02020603050405020304" pitchFamily="18" charset="0"/>
                        </a:rPr>
                        <a:t>                     Эмэгтэй – 1 алт медаль</a:t>
                      </a:r>
                    </a:p>
                    <a:p>
                      <a:r>
                        <a:rPr lang="mn-MN" sz="1100" baseline="0" dirty="0" smtClean="0">
                          <a:latin typeface="Times New Roman" panose="02020603050405020304" pitchFamily="18" charset="0"/>
                          <a:cs typeface="Times New Roman" panose="02020603050405020304" pitchFamily="18" charset="0"/>
                        </a:rPr>
                        <a:t>Волейбол:</a:t>
                      </a:r>
                    </a:p>
                    <a:p>
                      <a:r>
                        <a:rPr lang="mn-MN" sz="1100" baseline="0" dirty="0" smtClean="0">
                          <a:latin typeface="Times New Roman" panose="02020603050405020304" pitchFamily="18" charset="0"/>
                          <a:cs typeface="Times New Roman" panose="02020603050405020304" pitchFamily="18" charset="0"/>
                        </a:rPr>
                        <a:t>                     Эмэгтэй баг – мөнгөн медаль</a:t>
                      </a:r>
                      <a:endParaRPr lang="en-US" sz="1100" dirty="0">
                        <a:latin typeface="Times New Roman" panose="02020603050405020304" pitchFamily="18" charset="0"/>
                        <a:cs typeface="Times New Roman" panose="02020603050405020304" pitchFamily="18" charset="0"/>
                      </a:endParaRPr>
                    </a:p>
                  </a:txBody>
                  <a:tcPr/>
                </a:tc>
              </a:tr>
              <a:tr h="370840">
                <a:tc>
                  <a:txBody>
                    <a:bodyPr/>
                    <a:lstStyle/>
                    <a:p>
                      <a:pPr algn="ctr"/>
                      <a:r>
                        <a:rPr lang="mn-MN" sz="1100" dirty="0" smtClean="0">
                          <a:latin typeface="Times New Roman" panose="02020603050405020304" pitchFamily="18" charset="0"/>
                          <a:cs typeface="Times New Roman" panose="02020603050405020304" pitchFamily="18" charset="0"/>
                        </a:rPr>
                        <a:t>5</a:t>
                      </a:r>
                      <a:endParaRPr lang="en-US" sz="1100" dirty="0">
                        <a:latin typeface="Times New Roman" panose="02020603050405020304" pitchFamily="18" charset="0"/>
                        <a:cs typeface="Times New Roman" panose="02020603050405020304" pitchFamily="18" charset="0"/>
                      </a:endParaRPr>
                    </a:p>
                  </a:txBody>
                  <a:tcPr/>
                </a:tc>
                <a:tc>
                  <a:txBody>
                    <a:bodyPr/>
                    <a:lstStyle/>
                    <a:p>
                      <a:r>
                        <a:rPr lang="mn-MN" sz="1100" dirty="0" smtClean="0">
                          <a:latin typeface="Times New Roman" panose="02020603050405020304" pitchFamily="18" charset="0"/>
                          <a:cs typeface="Times New Roman" panose="02020603050405020304" pitchFamily="18" charset="0"/>
                        </a:rPr>
                        <a:t>Буцалтгүй тусламж</a:t>
                      </a:r>
                      <a:endParaRPr lang="en-US" sz="1100" dirty="0">
                        <a:latin typeface="Times New Roman" panose="02020603050405020304" pitchFamily="18" charset="0"/>
                        <a:cs typeface="Times New Roman" panose="02020603050405020304" pitchFamily="18" charset="0"/>
                      </a:endParaRPr>
                    </a:p>
                  </a:txBody>
                  <a:tcPr/>
                </a:tc>
                <a:tc>
                  <a:txBody>
                    <a:bodyPr/>
                    <a:lstStyle/>
                    <a:p>
                      <a:r>
                        <a:rPr lang="mn-MN" sz="1100" dirty="0" smtClean="0">
                          <a:latin typeface="Times New Roman" panose="02020603050405020304" pitchFamily="18" charset="0"/>
                          <a:cs typeface="Times New Roman" panose="02020603050405020304" pitchFamily="18" charset="0"/>
                        </a:rPr>
                        <a:t>Буцалтгүй тусламж</a:t>
                      </a:r>
                      <a:endParaRPr lang="en-US" sz="1100" dirty="0">
                        <a:latin typeface="Times New Roman" panose="02020603050405020304" pitchFamily="18" charset="0"/>
                        <a:cs typeface="Times New Roman" panose="02020603050405020304" pitchFamily="18" charset="0"/>
                      </a:endParaRPr>
                    </a:p>
                  </a:txBody>
                  <a:tcPr/>
                </a:tc>
              </a:tr>
              <a:tr h="370840">
                <a:tc>
                  <a:txBody>
                    <a:bodyPr/>
                    <a:lstStyle/>
                    <a:p>
                      <a:pPr algn="ctr"/>
                      <a:r>
                        <a:rPr lang="mn-MN" sz="1100" dirty="0" smtClean="0">
                          <a:latin typeface="Times New Roman" panose="02020603050405020304" pitchFamily="18" charset="0"/>
                          <a:cs typeface="Times New Roman" panose="02020603050405020304" pitchFamily="18" charset="0"/>
                        </a:rPr>
                        <a:t>6</a:t>
                      </a:r>
                      <a:endParaRPr lang="en-US" sz="1100" dirty="0">
                        <a:latin typeface="Times New Roman" panose="02020603050405020304" pitchFamily="18" charset="0"/>
                        <a:cs typeface="Times New Roman" panose="02020603050405020304" pitchFamily="18" charset="0"/>
                      </a:endParaRPr>
                    </a:p>
                  </a:txBody>
                  <a:tcPr/>
                </a:tc>
                <a:tc>
                  <a:txBody>
                    <a:bodyPr/>
                    <a:lstStyle/>
                    <a:p>
                      <a:r>
                        <a:rPr lang="mn-MN" sz="1100" dirty="0" smtClean="0">
                          <a:latin typeface="Times New Roman" panose="02020603050405020304" pitchFamily="18" charset="0"/>
                          <a:cs typeface="Times New Roman" panose="02020603050405020304" pitchFamily="18" charset="0"/>
                        </a:rPr>
                        <a:t>Ажилчдад хурим</a:t>
                      </a:r>
                      <a:r>
                        <a:rPr lang="mn-MN" sz="1100" baseline="0" dirty="0" smtClean="0">
                          <a:latin typeface="Times New Roman" panose="02020603050405020304" pitchFamily="18" charset="0"/>
                          <a:cs typeface="Times New Roman" panose="02020603050405020304" pitchFamily="18" charset="0"/>
                        </a:rPr>
                        <a:t> найрын бэлэг дурсгал</a:t>
                      </a:r>
                      <a:endParaRPr lang="en-US" sz="1100" dirty="0">
                        <a:latin typeface="Times New Roman" panose="02020603050405020304" pitchFamily="18" charset="0"/>
                        <a:cs typeface="Times New Roman" panose="02020603050405020304" pitchFamily="18" charset="0"/>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mn-MN" sz="1100" dirty="0" smtClean="0">
                          <a:latin typeface="Times New Roman" panose="02020603050405020304" pitchFamily="18" charset="0"/>
                          <a:cs typeface="Times New Roman" panose="02020603050405020304" pitchFamily="18" charset="0"/>
                        </a:rPr>
                        <a:t>Ажилчдад хурим</a:t>
                      </a:r>
                      <a:r>
                        <a:rPr lang="mn-MN" sz="1100" baseline="0" dirty="0" smtClean="0">
                          <a:latin typeface="Times New Roman" panose="02020603050405020304" pitchFamily="18" charset="0"/>
                          <a:cs typeface="Times New Roman" panose="02020603050405020304" pitchFamily="18" charset="0"/>
                        </a:rPr>
                        <a:t> найрын бэлэг дурсгал</a:t>
                      </a:r>
                      <a:endParaRPr lang="en-US" sz="1100" dirty="0" smtClean="0">
                        <a:latin typeface="Times New Roman" panose="02020603050405020304" pitchFamily="18" charset="0"/>
                        <a:cs typeface="Times New Roman" panose="02020603050405020304" pitchFamily="18" charset="0"/>
                      </a:endParaRPr>
                    </a:p>
                  </a:txBody>
                  <a:tcPr/>
                </a:tc>
              </a:tr>
              <a:tr h="370840">
                <a:tc>
                  <a:txBody>
                    <a:bodyPr/>
                    <a:lstStyle/>
                    <a:p>
                      <a:pPr algn="ctr"/>
                      <a:r>
                        <a:rPr lang="mn-MN" sz="1100" dirty="0" smtClean="0">
                          <a:latin typeface="Times New Roman" panose="02020603050405020304" pitchFamily="18" charset="0"/>
                          <a:cs typeface="Times New Roman" panose="02020603050405020304" pitchFamily="18" charset="0"/>
                        </a:rPr>
                        <a:t>7</a:t>
                      </a:r>
                      <a:endParaRPr lang="en-US" sz="1100" dirty="0">
                        <a:latin typeface="Times New Roman" panose="02020603050405020304" pitchFamily="18" charset="0"/>
                        <a:cs typeface="Times New Roman" panose="02020603050405020304" pitchFamily="18" charset="0"/>
                      </a:endParaRPr>
                    </a:p>
                  </a:txBody>
                  <a:tcPr/>
                </a:tc>
                <a:tc>
                  <a:txBody>
                    <a:bodyPr/>
                    <a:lstStyle/>
                    <a:p>
                      <a:r>
                        <a:rPr lang="mn-MN" sz="1100" dirty="0" smtClean="0">
                          <a:latin typeface="Times New Roman" panose="02020603050405020304" pitchFamily="18" charset="0"/>
                          <a:cs typeface="Times New Roman" panose="02020603050405020304" pitchFamily="18" charset="0"/>
                        </a:rPr>
                        <a:t>Эх</a:t>
                      </a:r>
                      <a:r>
                        <a:rPr lang="mn-MN" sz="1100" baseline="0" dirty="0" smtClean="0">
                          <a:latin typeface="Times New Roman" panose="02020603050405020304" pitchFamily="18" charset="0"/>
                          <a:cs typeface="Times New Roman" panose="02020603050405020304" pitchFamily="18" charset="0"/>
                        </a:rPr>
                        <a:t> үрсийн баярыг тохиолдуулан ажилчдын хүүхдүүдэд урлагын тоглол, гарын бэлэг гардуулав</a:t>
                      </a:r>
                      <a:endParaRPr lang="en-US" sz="1100" dirty="0">
                        <a:latin typeface="Times New Roman" panose="02020603050405020304" pitchFamily="18" charset="0"/>
                        <a:cs typeface="Times New Roman" panose="02020603050405020304" pitchFamily="18" charset="0"/>
                      </a:endParaRPr>
                    </a:p>
                  </a:txBody>
                  <a:tcPr/>
                </a:tc>
                <a:tc>
                  <a:txBody>
                    <a:bodyPr/>
                    <a:lstStyle/>
                    <a:p>
                      <a:r>
                        <a:rPr lang="mn-MN" sz="1100" dirty="0" smtClean="0">
                          <a:latin typeface="Times New Roman" panose="02020603050405020304" pitchFamily="18" charset="0"/>
                          <a:cs typeface="Times New Roman" panose="02020603050405020304" pitchFamily="18" charset="0"/>
                        </a:rPr>
                        <a:t>Гарын бэлэг</a:t>
                      </a:r>
                      <a:r>
                        <a:rPr lang="mn-MN" sz="1100" baseline="0" dirty="0" smtClean="0">
                          <a:latin typeface="Times New Roman" panose="02020603050405020304" pitchFamily="18" charset="0"/>
                          <a:cs typeface="Times New Roman" panose="02020603050405020304" pitchFamily="18" charset="0"/>
                        </a:rPr>
                        <a:t> гардуулав</a:t>
                      </a:r>
                      <a:endParaRPr lang="en-US" sz="1100" dirty="0">
                        <a:latin typeface="Times New Roman" panose="02020603050405020304" pitchFamily="18" charset="0"/>
                        <a:cs typeface="Times New Roman" panose="02020603050405020304" pitchFamily="18" charset="0"/>
                      </a:endParaRPr>
                    </a:p>
                  </a:txBody>
                  <a:tcPr/>
                </a:tc>
              </a:tr>
              <a:tr h="370840">
                <a:tc>
                  <a:txBody>
                    <a:bodyPr/>
                    <a:lstStyle/>
                    <a:p>
                      <a:pPr algn="ctr"/>
                      <a:endParaRPr lang="mn-MN" sz="1100" dirty="0" smtClean="0">
                        <a:latin typeface="Times New Roman" panose="02020603050405020304" pitchFamily="18" charset="0"/>
                        <a:cs typeface="Times New Roman" panose="02020603050405020304" pitchFamily="18" charset="0"/>
                      </a:endParaRPr>
                    </a:p>
                    <a:p>
                      <a:pPr algn="ctr"/>
                      <a:endParaRPr lang="mn-MN" sz="1100" dirty="0" smtClean="0">
                        <a:latin typeface="Times New Roman" panose="02020603050405020304" pitchFamily="18" charset="0"/>
                        <a:cs typeface="Times New Roman" panose="02020603050405020304" pitchFamily="18" charset="0"/>
                      </a:endParaRPr>
                    </a:p>
                    <a:p>
                      <a:pPr algn="ctr"/>
                      <a:r>
                        <a:rPr lang="mn-MN" sz="1100" dirty="0" smtClean="0">
                          <a:latin typeface="Times New Roman" panose="02020603050405020304" pitchFamily="18" charset="0"/>
                          <a:cs typeface="Times New Roman" panose="02020603050405020304" pitchFamily="18" charset="0"/>
                        </a:rPr>
                        <a:t>8</a:t>
                      </a:r>
                      <a:endParaRPr lang="en-US" sz="1100" dirty="0">
                        <a:latin typeface="Times New Roman" panose="02020603050405020304" pitchFamily="18" charset="0"/>
                        <a:cs typeface="Times New Roman" panose="02020603050405020304" pitchFamily="18" charset="0"/>
                      </a:endParaRPr>
                    </a:p>
                  </a:txBody>
                  <a:tcPr/>
                </a:tc>
                <a:tc>
                  <a:txBody>
                    <a:bodyPr/>
                    <a:lstStyle/>
                    <a:p>
                      <a:endParaRPr lang="mn-MN" sz="1100" dirty="0" smtClean="0">
                        <a:latin typeface="Times New Roman" panose="02020603050405020304" pitchFamily="18" charset="0"/>
                        <a:cs typeface="Times New Roman" panose="02020603050405020304" pitchFamily="18" charset="0"/>
                      </a:endParaRPr>
                    </a:p>
                    <a:p>
                      <a:r>
                        <a:rPr lang="mn-MN" sz="1100" dirty="0" smtClean="0">
                          <a:latin typeface="Times New Roman" panose="02020603050405020304" pitchFamily="18" charset="0"/>
                          <a:cs typeface="Times New Roman" panose="02020603050405020304" pitchFamily="18" charset="0"/>
                        </a:rPr>
                        <a:t>ҮЭХороотой</a:t>
                      </a:r>
                      <a:r>
                        <a:rPr lang="mn-MN" sz="1100" baseline="0" dirty="0" smtClean="0">
                          <a:latin typeface="Times New Roman" panose="02020603050405020304" pitchFamily="18" charset="0"/>
                          <a:cs typeface="Times New Roman" panose="02020603050405020304" pitchFamily="18" charset="0"/>
                        </a:rPr>
                        <a:t> хамтран нийт ажилчиддаа “Эрүүл агаар идэвхитэй хөдөлгөөн” амралт зугаалгын зохион байгуулсан.</a:t>
                      </a:r>
                      <a:endParaRPr lang="en-US" sz="1100" dirty="0">
                        <a:latin typeface="Times New Roman" panose="02020603050405020304" pitchFamily="18" charset="0"/>
                        <a:cs typeface="Times New Roman" panose="02020603050405020304" pitchFamily="18" charset="0"/>
                      </a:endParaRPr>
                    </a:p>
                  </a:txBody>
                  <a:tcPr/>
                </a:tc>
                <a:tc>
                  <a:txBody>
                    <a:bodyPr/>
                    <a:lstStyle/>
                    <a:p>
                      <a:pPr algn="just"/>
                      <a:r>
                        <a:rPr lang="mn-MN" sz="1100" dirty="0" smtClean="0">
                          <a:latin typeface="Times New Roman" panose="02020603050405020304" pitchFamily="18" charset="0"/>
                          <a:cs typeface="Times New Roman" panose="02020603050405020304" pitchFamily="18" charset="0"/>
                        </a:rPr>
                        <a:t>Сагсан</a:t>
                      </a:r>
                      <a:r>
                        <a:rPr lang="mn-MN" sz="1100" baseline="0" dirty="0" smtClean="0">
                          <a:latin typeface="Times New Roman" panose="02020603050405020304" pitchFamily="18" charset="0"/>
                          <a:cs typeface="Times New Roman" panose="02020603050405020304" pitchFamily="18" charset="0"/>
                        </a:rPr>
                        <a:t> бөмбөг,Гар бөмбөг,Уулын оргил булаалдах</a:t>
                      </a:r>
                    </a:p>
                    <a:p>
                      <a:pPr algn="just"/>
                      <a:r>
                        <a:rPr lang="mn-MN" sz="1100" baseline="0" dirty="0" smtClean="0">
                          <a:latin typeface="Times New Roman" panose="02020603050405020304" pitchFamily="18" charset="0"/>
                          <a:cs typeface="Times New Roman" panose="02020603050405020304" pitchFamily="18" charset="0"/>
                        </a:rPr>
                        <a:t>Каракео тэмцээнд амжилтай оролцсон багт алт , мөнгө, хүрэл медаль болон мөнгөн шагналаар шагнав</a:t>
                      </a:r>
                      <a:endParaRPr lang="en-US" sz="1100"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207305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7234" y="1045399"/>
            <a:ext cx="1471731" cy="18796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Rounded Rectangle 5"/>
          <p:cNvSpPr/>
          <p:nvPr/>
        </p:nvSpPr>
        <p:spPr>
          <a:xfrm>
            <a:off x="1888177" y="95003"/>
            <a:ext cx="8502732" cy="74814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mn-MN" sz="2000" dirty="0" smtClean="0">
                <a:latin typeface="Times New Roman" panose="02020603050405020304" pitchFamily="18" charset="0"/>
                <a:cs typeface="Times New Roman" panose="02020603050405020304" pitchFamily="18" charset="0"/>
              </a:rPr>
              <a:t>ҮЙЛ ЯВДАЛЫН ТОЙМООС</a:t>
            </a:r>
            <a:endParaRPr lang="en-US" sz="2000" dirty="0">
              <a:latin typeface="Times New Roman" panose="02020603050405020304" pitchFamily="18" charset="0"/>
              <a:cs typeface="Times New Roman" panose="02020603050405020304" pitchFamily="18" charset="0"/>
            </a:endParaRPr>
          </a:p>
        </p:txBody>
      </p:sp>
      <p:sp>
        <p:nvSpPr>
          <p:cNvPr id="7" name="Rounded Rectangle 6"/>
          <p:cNvSpPr/>
          <p:nvPr/>
        </p:nvSpPr>
        <p:spPr>
          <a:xfrm>
            <a:off x="455834" y="3224648"/>
            <a:ext cx="1507985" cy="116449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mn-MN" sz="1200" dirty="0" smtClean="0">
                <a:latin typeface="Times New Roman" panose="02020603050405020304" pitchFamily="18" charset="0"/>
                <a:cs typeface="Times New Roman" panose="02020603050405020304" pitchFamily="18" charset="0"/>
              </a:rPr>
              <a:t>Ахмад настангуудаа хүлээн авч баярын тавгын идээ гарын бэлэг өгөв </a:t>
            </a:r>
            <a:endParaRPr lang="en-US" sz="1200"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3084" y="2864941"/>
            <a:ext cx="1449026" cy="18535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10283374" y="1042467"/>
            <a:ext cx="1422658" cy="18796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Rounded Rectangle 10"/>
          <p:cNvSpPr/>
          <p:nvPr/>
        </p:nvSpPr>
        <p:spPr>
          <a:xfrm>
            <a:off x="10283374" y="3175152"/>
            <a:ext cx="1441992" cy="112506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mn-MN" sz="1200" dirty="0" smtClean="0">
                <a:latin typeface="Times New Roman" panose="02020603050405020304" pitchFamily="18" charset="0"/>
                <a:cs typeface="Times New Roman" panose="02020603050405020304" pitchFamily="18" charset="0"/>
              </a:rPr>
              <a:t>“Эрүүл агаар, идэвхитэй хөдөлгөөн”</a:t>
            </a:r>
            <a:endParaRPr lang="en-US" sz="1200" dirty="0">
              <a:latin typeface="Times New Roman" panose="02020603050405020304" pitchFamily="18" charset="0"/>
              <a:cs typeface="Times New Roman" panose="02020603050405020304" pitchFamily="18" charset="0"/>
            </a:endParaRPr>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51988" y="2864941"/>
            <a:ext cx="1508338" cy="18913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flipV="1">
            <a:off x="521858" y="4864505"/>
            <a:ext cx="3016388" cy="18607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89088" y="4298593"/>
            <a:ext cx="3264912" cy="1868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Picture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42918" y="4838057"/>
            <a:ext cx="2990514" cy="18872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7" name="Rounded Rectangle 16"/>
          <p:cNvSpPr/>
          <p:nvPr/>
        </p:nvSpPr>
        <p:spPr>
          <a:xfrm>
            <a:off x="3822229" y="6333378"/>
            <a:ext cx="4634628" cy="391885"/>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mn-MN" sz="1100" dirty="0" smtClean="0">
                <a:latin typeface="Times New Roman" panose="02020603050405020304" pitchFamily="18" charset="0"/>
                <a:cs typeface="Times New Roman" panose="02020603050405020304" pitchFamily="18" charset="0"/>
              </a:rPr>
              <a:t>Эх үрсийн баяраар хүүхэд багачуудыгаа хүлээн авлаа</a:t>
            </a:r>
            <a:endParaRPr lang="en-US" sz="1100" dirty="0">
              <a:latin typeface="Times New Roman" panose="02020603050405020304" pitchFamily="18" charset="0"/>
              <a:cs typeface="Times New Roman" panose="02020603050405020304" pitchFamily="18" charset="0"/>
            </a:endParaRPr>
          </a:p>
        </p:txBody>
      </p:sp>
      <p:pic>
        <p:nvPicPr>
          <p:cNvPr id="18" name="Picture 17"/>
          <p:cNvPicPr>
            <a:picLocks noChangeAspect="1"/>
          </p:cNvPicPr>
          <p:nvPr/>
        </p:nvPicPr>
        <p:blipFill rotWithShape="1">
          <a:blip r:embed="rId9">
            <a:extLst>
              <a:ext uri="{28A0092B-C50C-407E-A947-70E740481C1C}">
                <a14:useLocalDpi xmlns:a14="http://schemas.microsoft.com/office/drawing/2010/main" val="0"/>
              </a:ext>
            </a:extLst>
          </a:blip>
          <a:srcRect t="31921" r="-398"/>
          <a:stretch/>
        </p:blipFill>
        <p:spPr>
          <a:xfrm>
            <a:off x="2477419" y="1021491"/>
            <a:ext cx="3412742" cy="16694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0" name="TextBox 19"/>
          <p:cNvSpPr txBox="1"/>
          <p:nvPr/>
        </p:nvSpPr>
        <p:spPr>
          <a:xfrm>
            <a:off x="3822229" y="2878441"/>
            <a:ext cx="4407371" cy="1169551"/>
          </a:xfrm>
          <a:prstGeom prst="rect">
            <a:avLst/>
          </a:prstGeom>
          <a:noFill/>
        </p:spPr>
        <p:txBody>
          <a:bodyPr wrap="square" rtlCol="0">
            <a:spAutoFit/>
          </a:bodyPr>
          <a:lstStyle/>
          <a:p>
            <a:pPr algn="just"/>
            <a:r>
              <a:rPr lang="mn-MN" sz="1400" dirty="0" smtClean="0">
                <a:latin typeface="Times New Roman" panose="02020603050405020304" pitchFamily="18" charset="0"/>
                <a:cs typeface="Times New Roman" panose="02020603050405020304" pitchFamily="18" charset="0"/>
              </a:rPr>
              <a:t>Атар-Өргөө ХК-нь Хүнсчдийн холбооноос зохион байгуулсан спорт наадамд амжилттай оролцон “Гар бөмбөг”-өөр 2-р байрт орон мөнгөн медалийн эзэн болсон. Мөн компанийн нийт ажилтнуудын спорт арга хэмжээг амжилттай зохион байгуулан өнгөрүүллээ.</a:t>
            </a:r>
            <a:endParaRPr lang="en-US" sz="1400" dirty="0">
              <a:latin typeface="Times New Roman" panose="02020603050405020304" pitchFamily="18" charset="0"/>
              <a:cs typeface="Times New Roman" panose="02020603050405020304" pitchFamily="18" charset="0"/>
            </a:endParaRPr>
          </a:p>
        </p:txBody>
      </p:sp>
      <p:pic>
        <p:nvPicPr>
          <p:cNvPr id="21" name="Picture 6" descr="https://scontent.fuln6-1.fna.fbcdn.net/v/t1.15752-9/s2048x2048/66801644_2826322737438567_1415915550575427584_n.jpg?_nc_cat=108&amp;_nc_oc=AQmTEOA4rVAAZa067C9OziGDOV0tHXaXs4uavsQpwptylDXGEn1ZNtO9cA_NhMvNg5I&amp;_nc_ht=scontent.fuln6-1.fna&amp;oh=f5480a017e0a1ac0c32ee1f4ae32d4d1&amp;oe=5DB67612"/>
          <p:cNvPicPr>
            <a:picLocks noChangeAspect="1" noChangeArrowheads="1"/>
          </p:cNvPicPr>
          <p:nvPr/>
        </p:nvPicPr>
        <p:blipFill rotWithShape="1">
          <a:blip r:embed="rId10" cstate="print"/>
          <a:srcRect l="13491" t="-2407" r="22802" b="2024"/>
          <a:stretch/>
        </p:blipFill>
        <p:spPr bwMode="auto">
          <a:xfrm>
            <a:off x="6378615" y="1004972"/>
            <a:ext cx="3405480" cy="16705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039411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54431" y="2216727"/>
            <a:ext cx="8915400" cy="3777622"/>
          </a:xfrm>
        </p:spPr>
        <p:txBody>
          <a:bodyPr>
            <a:normAutofit lnSpcReduction="10000"/>
          </a:bodyPr>
          <a:lstStyle/>
          <a:p>
            <a:pPr marL="511175">
              <a:buFont typeface="Wingdings" panose="05000000000000000000" pitchFamily="2" charset="2"/>
              <a:buChar char="v"/>
            </a:pPr>
            <a:r>
              <a:rPr lang="mn-MN" sz="2400" dirty="0">
                <a:latin typeface="Times New Roman" pitchFamily="18" charset="0"/>
                <a:cs typeface="Times New Roman" pitchFamily="18" charset="0"/>
              </a:rPr>
              <a:t>Үйлдвэрийн үйл ажиллагаа,зохион байгуулалт, бүтээгдэхүүн </a:t>
            </a:r>
            <a:r>
              <a:rPr lang="en-US" sz="2400" dirty="0" smtClean="0">
                <a:latin typeface="Times New Roman" pitchFamily="18" charset="0"/>
                <a:cs typeface="Times New Roman" pitchFamily="18" charset="0"/>
              </a:rPr>
              <a:t>  </a:t>
            </a:r>
          </a:p>
          <a:p>
            <a:pPr marL="511175">
              <a:buNone/>
            </a:pPr>
            <a:r>
              <a:rPr lang="en-US" sz="2400" dirty="0" smtClean="0">
                <a:latin typeface="Times New Roman" pitchFamily="18" charset="0"/>
                <a:cs typeface="Times New Roman" pitchFamily="18" charset="0"/>
              </a:rPr>
              <a:t>     </a:t>
            </a:r>
            <a:r>
              <a:rPr lang="mn-MN" sz="2400" dirty="0" smtClean="0">
                <a:latin typeface="Times New Roman" pitchFamily="18" charset="0"/>
                <a:cs typeface="Times New Roman" pitchFamily="18" charset="0"/>
              </a:rPr>
              <a:t>үйлдвэрлэлт</a:t>
            </a:r>
            <a:r>
              <a:rPr lang="mn-MN" sz="2400" dirty="0">
                <a:latin typeface="Times New Roman" pitchFamily="18" charset="0"/>
                <a:cs typeface="Times New Roman" pitchFamily="18" charset="0"/>
              </a:rPr>
              <a:t>. </a:t>
            </a:r>
          </a:p>
          <a:p>
            <a:pPr marL="511175">
              <a:buFont typeface="Wingdings" panose="05000000000000000000" pitchFamily="2" charset="2"/>
              <a:buChar char="v"/>
            </a:pPr>
            <a:r>
              <a:rPr lang="mn-MN" sz="2400" dirty="0" smtClean="0">
                <a:latin typeface="Times New Roman" pitchFamily="18" charset="0"/>
                <a:cs typeface="Times New Roman" pitchFamily="18" charset="0"/>
              </a:rPr>
              <a:t>Бүтээгдэхүүний </a:t>
            </a:r>
            <a:r>
              <a:rPr lang="mn-MN" sz="2400" dirty="0">
                <a:latin typeface="Times New Roman" pitchFamily="18" charset="0"/>
                <a:cs typeface="Times New Roman" pitchFamily="18" charset="0"/>
              </a:rPr>
              <a:t>чанарын болон технологийн хяналт.   </a:t>
            </a:r>
          </a:p>
          <a:p>
            <a:pPr marL="511175">
              <a:buFont typeface="Wingdings" panose="05000000000000000000" pitchFamily="2" charset="2"/>
              <a:buChar char="v"/>
            </a:pPr>
            <a:r>
              <a:rPr lang="mn-MN" sz="2400" dirty="0" smtClean="0">
                <a:latin typeface="Times New Roman" pitchFamily="18" charset="0"/>
                <a:cs typeface="Times New Roman" pitchFamily="18" charset="0"/>
              </a:rPr>
              <a:t>Үйлдвэрлэлтийг  </a:t>
            </a:r>
            <a:r>
              <a:rPr lang="mn-MN" sz="2400" dirty="0">
                <a:latin typeface="Times New Roman" pitchFamily="18" charset="0"/>
                <a:cs typeface="Times New Roman" pitchFamily="18" charset="0"/>
              </a:rPr>
              <a:t>нэмэгдүүлэх ажил /шинэ ба шинэчилсэн </a:t>
            </a:r>
            <a:r>
              <a:rPr lang="en-US" sz="2400" dirty="0" smtClean="0">
                <a:latin typeface="Times New Roman" pitchFamily="18" charset="0"/>
                <a:cs typeface="Times New Roman" pitchFamily="18" charset="0"/>
              </a:rPr>
              <a:t>   </a:t>
            </a:r>
          </a:p>
          <a:p>
            <a:pPr marL="511175">
              <a:buNone/>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mn-MN" sz="2400" dirty="0" smtClean="0">
                <a:latin typeface="Times New Roman" pitchFamily="18" charset="0"/>
                <a:cs typeface="Times New Roman" pitchFamily="18" charset="0"/>
              </a:rPr>
              <a:t>бүтээгдэхүүн </a:t>
            </a:r>
            <a:r>
              <a:rPr lang="mn-MN" sz="2400" dirty="0">
                <a:latin typeface="Times New Roman" pitchFamily="18" charset="0"/>
                <a:cs typeface="Times New Roman" pitchFamily="18" charset="0"/>
              </a:rPr>
              <a:t>үйлдвэрлэх/</a:t>
            </a:r>
          </a:p>
          <a:p>
            <a:pPr marL="511175">
              <a:buFont typeface="Wingdings" panose="05000000000000000000" pitchFamily="2" charset="2"/>
              <a:buChar char="v"/>
            </a:pPr>
            <a:r>
              <a:rPr lang="mn-MN" sz="2400" dirty="0" smtClean="0">
                <a:latin typeface="Times New Roman" pitchFamily="18" charset="0"/>
                <a:cs typeface="Times New Roman" pitchFamily="18" charset="0"/>
              </a:rPr>
              <a:t>Технологийн </a:t>
            </a:r>
            <a:r>
              <a:rPr lang="mn-MN" sz="2400" dirty="0">
                <a:latin typeface="Times New Roman" pitchFamily="18" charset="0"/>
                <a:cs typeface="Times New Roman" pitchFamily="18" charset="0"/>
              </a:rPr>
              <a:t>мэргэжлийн  сургалт.    </a:t>
            </a:r>
          </a:p>
          <a:p>
            <a:pPr marL="511175">
              <a:buFont typeface="Wingdings" panose="05000000000000000000" pitchFamily="2" charset="2"/>
              <a:buChar char="v"/>
            </a:pPr>
            <a:r>
              <a:rPr lang="mn-MN" sz="2400" dirty="0" smtClean="0">
                <a:latin typeface="Times New Roman" pitchFamily="18" charset="0"/>
                <a:cs typeface="Times New Roman" pitchFamily="18" charset="0"/>
              </a:rPr>
              <a:t>Үйлдвэрийн </a:t>
            </a:r>
            <a:r>
              <a:rPr lang="mn-MN" sz="2400" dirty="0">
                <a:latin typeface="Times New Roman" pitchFamily="18" charset="0"/>
                <a:cs typeface="Times New Roman" pitchFamily="18" charset="0"/>
              </a:rPr>
              <a:t>эмх цэгц,ариун цэвэр,дэг журам, компаний </a:t>
            </a:r>
            <a:r>
              <a:rPr lang="en-US" sz="2400" dirty="0" smtClean="0">
                <a:latin typeface="Times New Roman" pitchFamily="18" charset="0"/>
                <a:cs typeface="Times New Roman" pitchFamily="18" charset="0"/>
              </a:rPr>
              <a:t>  </a:t>
            </a:r>
            <a:r>
              <a:rPr lang="mn-MN" sz="2400" dirty="0" smtClean="0">
                <a:latin typeface="Times New Roman" pitchFamily="18" charset="0"/>
                <a:cs typeface="Times New Roman" pitchFamily="18" charset="0"/>
              </a:rPr>
              <a:t>хэмжээн </a:t>
            </a:r>
            <a:r>
              <a:rPr lang="mn-MN" sz="2400" dirty="0">
                <a:latin typeface="Times New Roman" pitchFamily="18" charset="0"/>
                <a:cs typeface="Times New Roman" pitchFamily="18" charset="0"/>
              </a:rPr>
              <a:t>мөрдөгдөж байгаа дүрэм журмын мөрдөлт хэрэгжилт.</a:t>
            </a:r>
          </a:p>
          <a:p>
            <a:pPr>
              <a:buFont typeface="Wingdings" panose="05000000000000000000" pitchFamily="2" charset="2"/>
              <a:buChar char="v"/>
            </a:pPr>
            <a:endParaRPr lang="en-US" sz="2400" dirty="0"/>
          </a:p>
          <a:p>
            <a:endParaRPr lang="en-US" sz="2400" dirty="0"/>
          </a:p>
        </p:txBody>
      </p:sp>
      <p:sp>
        <p:nvSpPr>
          <p:cNvPr id="4" name="Rounded Rectangle 3"/>
          <p:cNvSpPr/>
          <p:nvPr/>
        </p:nvSpPr>
        <p:spPr>
          <a:xfrm>
            <a:off x="2054431" y="285007"/>
            <a:ext cx="9286504" cy="117565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mn-MN" sz="2000" dirty="0">
                <a:solidFill>
                  <a:schemeClr val="tx1"/>
                </a:solidFill>
                <a:latin typeface="Times New Roman" panose="02020603050405020304" pitchFamily="18" charset="0"/>
                <a:cs typeface="Times New Roman" panose="02020603050405020304" pitchFamily="18" charset="0"/>
              </a:rPr>
              <a:t>2019 онд үйлдвэрлэлийн үйл ажиллагааг зөв зохистой зохион байгуулж чанартай бүтээгдэхүүн үйлдвэрлэх,үйлдвэрлэлийг үр ашигтай ажиллуулах зорилт тавьж дараахь ажлуудыг хийж гүйцэтгэж ажиллалаа. Үүнд:</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6539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134981" y="380011"/>
            <a:ext cx="9369631" cy="81939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dirty="0" smtClean="0">
                <a:latin typeface="Times New Roman" panose="02020603050405020304" pitchFamily="18" charset="0"/>
                <a:cs typeface="Times New Roman" panose="02020603050405020304" pitchFamily="18" charset="0"/>
              </a:rPr>
              <a:t>2019 </a:t>
            </a:r>
            <a:r>
              <a:rPr lang="mn-MN" sz="2400" dirty="0" smtClean="0">
                <a:latin typeface="Times New Roman" panose="02020603050405020304" pitchFamily="18" charset="0"/>
                <a:cs typeface="Times New Roman" panose="02020603050405020304" pitchFamily="18" charset="0"/>
              </a:rPr>
              <a:t>оны 1-6 сарын бүтээгдэхүүний үйлдвэрлэл</a:t>
            </a:r>
            <a:endParaRPr lang="en-US" sz="2400" dirty="0">
              <a:latin typeface="Times New Roman" panose="02020603050405020304" pitchFamily="18"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727715614"/>
              </p:ext>
            </p:extLst>
          </p:nvPr>
        </p:nvGraphicFramePr>
        <p:xfrm>
          <a:off x="2134979" y="1484415"/>
          <a:ext cx="9369632" cy="5029200"/>
        </p:xfrm>
        <a:graphic>
          <a:graphicData uri="http://schemas.openxmlformats.org/drawingml/2006/table">
            <a:tbl>
              <a:tblPr firstRow="1" bandRow="1">
                <a:tableStyleId>{21E4AEA4-8DFA-4A89-87EB-49C32662AFE0}</a:tableStyleId>
              </a:tblPr>
              <a:tblGrid>
                <a:gridCol w="750725"/>
                <a:gridCol w="2956956"/>
                <a:gridCol w="2766950"/>
                <a:gridCol w="2895001"/>
              </a:tblGrid>
              <a:tr h="330485">
                <a:tc rowSpan="2">
                  <a:txBody>
                    <a:bodyPr/>
                    <a:lstStyle/>
                    <a:p>
                      <a:pPr algn="ctr"/>
                      <a:endParaRPr lang="mn-MN" sz="2000" dirty="0" smtClean="0"/>
                    </a:p>
                    <a:p>
                      <a:pPr algn="ctr"/>
                      <a:r>
                        <a:rPr lang="mn-MN" sz="2000" dirty="0" smtClean="0"/>
                        <a:t>     Д/д</a:t>
                      </a:r>
                      <a:endParaRPr lang="en-US" sz="2000" dirty="0">
                        <a:latin typeface="Times New Roman" panose="02020603050405020304" pitchFamily="18" charset="0"/>
                        <a:cs typeface="Times New Roman" panose="02020603050405020304" pitchFamily="18" charset="0"/>
                      </a:endParaRPr>
                    </a:p>
                  </a:txBody>
                  <a:tcPr/>
                </a:tc>
                <a:tc rowSpan="2">
                  <a:txBody>
                    <a:bodyPr/>
                    <a:lstStyle/>
                    <a:p>
                      <a:pPr algn="ctr"/>
                      <a:endParaRPr lang="mn-MN" sz="2000" dirty="0" smtClean="0"/>
                    </a:p>
                    <a:p>
                      <a:pPr algn="ctr"/>
                      <a:r>
                        <a:rPr lang="mn-MN" sz="2000" dirty="0" smtClean="0"/>
                        <a:t>Бүтээгдэхүүний нэр төрөл</a:t>
                      </a:r>
                      <a:endParaRPr lang="en-US" sz="2000" dirty="0">
                        <a:latin typeface="Times New Roman" panose="02020603050405020304" pitchFamily="18" charset="0"/>
                        <a:cs typeface="Times New Roman" panose="02020603050405020304" pitchFamily="18" charset="0"/>
                      </a:endParaRPr>
                    </a:p>
                  </a:txBody>
                  <a:tcPr/>
                </a:tc>
                <a:tc gridSpan="2">
                  <a:txBody>
                    <a:bodyPr/>
                    <a:lstStyle/>
                    <a:p>
                      <a:pPr algn="ctr"/>
                      <a:r>
                        <a:rPr lang="mn-MN" sz="2000" dirty="0" smtClean="0"/>
                        <a:t>Үйлдвэрлэсэн</a:t>
                      </a:r>
                      <a:r>
                        <a:rPr lang="mn-MN" sz="2000" baseline="0" dirty="0" smtClean="0"/>
                        <a:t> тоо хэмжээ  /тонн/</a:t>
                      </a:r>
                      <a:endParaRPr lang="en-US" sz="2000" dirty="0">
                        <a:latin typeface="Times New Roman" panose="02020603050405020304" pitchFamily="18" charset="0"/>
                        <a:cs typeface="Times New Roman" panose="02020603050405020304" pitchFamily="18" charset="0"/>
                      </a:endParaRPr>
                    </a:p>
                  </a:txBody>
                  <a:tcPr/>
                </a:tc>
                <a:tc hMerge="1">
                  <a:txBody>
                    <a:bodyPr/>
                    <a:lstStyle/>
                    <a:p>
                      <a:endParaRPr lang="en-US" sz="1100" dirty="0">
                        <a:latin typeface="Times New Roman" panose="02020603050405020304" pitchFamily="18" charset="0"/>
                        <a:cs typeface="Times New Roman" panose="02020603050405020304" pitchFamily="18" charset="0"/>
                      </a:endParaRPr>
                    </a:p>
                  </a:txBody>
                  <a:tcPr/>
                </a:tc>
              </a:tr>
              <a:tr h="370840">
                <a:tc vMerge="1">
                  <a:txBody>
                    <a:bodyPr/>
                    <a:lstStyle/>
                    <a:p>
                      <a:pPr algn="ctr"/>
                      <a:endParaRPr lang="en-US" sz="1100" dirty="0">
                        <a:latin typeface="Times New Roman" panose="02020603050405020304" pitchFamily="18" charset="0"/>
                        <a:cs typeface="Times New Roman" panose="02020603050405020304" pitchFamily="18" charset="0"/>
                      </a:endParaRPr>
                    </a:p>
                  </a:txBody>
                  <a:tcPr/>
                </a:tc>
                <a:tc vMerge="1">
                  <a:txBody>
                    <a:bodyPr/>
                    <a:lstStyle/>
                    <a:p>
                      <a:endParaRPr lang="en-US" sz="11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t>2018 он</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t>2019</a:t>
                      </a:r>
                      <a:r>
                        <a:rPr lang="mn-MN" sz="2000" baseline="0" dirty="0" smtClean="0"/>
                        <a:t> он</a:t>
                      </a:r>
                      <a:endParaRPr lang="en-US" sz="2000" dirty="0">
                        <a:latin typeface="Times New Roman" panose="02020603050405020304" pitchFamily="18" charset="0"/>
                        <a:cs typeface="Times New Roman" panose="02020603050405020304" pitchFamily="18" charset="0"/>
                      </a:endParaRPr>
                    </a:p>
                  </a:txBody>
                  <a:tcPr/>
                </a:tc>
              </a:tr>
              <a:tr h="370840">
                <a:tc>
                  <a:txBody>
                    <a:bodyPr/>
                    <a:lstStyle/>
                    <a:p>
                      <a:pPr algn="ctr"/>
                      <a:r>
                        <a:rPr lang="mn-MN" sz="2000" dirty="0" smtClean="0"/>
                        <a:t>1</a:t>
                      </a:r>
                      <a:endParaRPr lang="en-US" sz="2000" dirty="0">
                        <a:latin typeface="Times New Roman" panose="02020603050405020304" pitchFamily="18" charset="0"/>
                        <a:cs typeface="Times New Roman" panose="02020603050405020304" pitchFamily="18" charset="0"/>
                      </a:endParaRPr>
                    </a:p>
                  </a:txBody>
                  <a:tcPr/>
                </a:tc>
                <a:tc>
                  <a:txBody>
                    <a:bodyPr/>
                    <a:lstStyle/>
                    <a:p>
                      <a:r>
                        <a:rPr lang="mn-MN" sz="2400" dirty="0" smtClean="0"/>
                        <a:t>Цагаан талх</a:t>
                      </a:r>
                      <a:endParaRPr lang="en-US" sz="24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t>1.603.764</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t>1.150.927,85</a:t>
                      </a:r>
                      <a:endParaRPr lang="en-US" sz="2000" dirty="0">
                        <a:latin typeface="Times New Roman" panose="02020603050405020304" pitchFamily="18" charset="0"/>
                        <a:cs typeface="Times New Roman" panose="02020603050405020304" pitchFamily="18" charset="0"/>
                      </a:endParaRPr>
                    </a:p>
                  </a:txBody>
                  <a:tcPr/>
                </a:tc>
              </a:tr>
              <a:tr h="370840">
                <a:tc>
                  <a:txBody>
                    <a:bodyPr/>
                    <a:lstStyle/>
                    <a:p>
                      <a:pPr algn="ctr"/>
                      <a:r>
                        <a:rPr lang="mn-MN" sz="2000" dirty="0" smtClean="0"/>
                        <a:t>2</a:t>
                      </a:r>
                      <a:endParaRPr lang="en-US" sz="2000" dirty="0">
                        <a:latin typeface="Times New Roman" panose="02020603050405020304" pitchFamily="18" charset="0"/>
                        <a:cs typeface="Times New Roman" panose="02020603050405020304" pitchFamily="18" charset="0"/>
                      </a:endParaRPr>
                    </a:p>
                  </a:txBody>
                  <a:tcPr/>
                </a:tc>
                <a:tc>
                  <a:txBody>
                    <a:bodyPr/>
                    <a:lstStyle/>
                    <a:p>
                      <a:r>
                        <a:rPr lang="mn-MN" sz="2000" dirty="0" smtClean="0"/>
                        <a:t>Хар талх</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t>628.335,56</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t>403.690,32</a:t>
                      </a:r>
                      <a:endParaRPr lang="en-US" sz="2000" dirty="0">
                        <a:latin typeface="Times New Roman" panose="02020603050405020304" pitchFamily="18" charset="0"/>
                        <a:cs typeface="Times New Roman" panose="02020603050405020304" pitchFamily="18" charset="0"/>
                      </a:endParaRPr>
                    </a:p>
                  </a:txBody>
                  <a:tcPr/>
                </a:tc>
              </a:tr>
              <a:tr h="370840">
                <a:tc>
                  <a:txBody>
                    <a:bodyPr/>
                    <a:lstStyle/>
                    <a:p>
                      <a:pPr algn="ctr"/>
                      <a:r>
                        <a:rPr lang="mn-MN" sz="2000" dirty="0" smtClean="0"/>
                        <a:t>3</a:t>
                      </a:r>
                      <a:endParaRPr lang="en-US" sz="2000" dirty="0">
                        <a:latin typeface="Times New Roman" panose="02020603050405020304" pitchFamily="18" charset="0"/>
                        <a:cs typeface="Times New Roman" panose="02020603050405020304" pitchFamily="18" charset="0"/>
                      </a:endParaRPr>
                    </a:p>
                  </a:txBody>
                  <a:tcPr/>
                </a:tc>
                <a:tc>
                  <a:txBody>
                    <a:bodyPr/>
                    <a:lstStyle/>
                    <a:p>
                      <a:r>
                        <a:rPr lang="mn-MN" sz="2000" dirty="0" smtClean="0"/>
                        <a:t>Жигнэмэг боов</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t>364.100,57</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t>226.048,04</a:t>
                      </a:r>
                      <a:endParaRPr lang="en-US" sz="2000" dirty="0">
                        <a:latin typeface="Times New Roman" panose="02020603050405020304" pitchFamily="18" charset="0"/>
                        <a:cs typeface="Times New Roman" panose="02020603050405020304" pitchFamily="18" charset="0"/>
                      </a:endParaRPr>
                    </a:p>
                  </a:txBody>
                  <a:tcPr/>
                </a:tc>
              </a:tr>
              <a:tr h="370840">
                <a:tc>
                  <a:txBody>
                    <a:bodyPr/>
                    <a:lstStyle/>
                    <a:p>
                      <a:pPr algn="ctr"/>
                      <a:r>
                        <a:rPr lang="mn-MN" sz="2000" dirty="0" smtClean="0"/>
                        <a:t>4</a:t>
                      </a:r>
                      <a:endParaRPr lang="en-US" sz="2000" dirty="0">
                        <a:latin typeface="Times New Roman" panose="02020603050405020304" pitchFamily="18" charset="0"/>
                        <a:cs typeface="Times New Roman" panose="02020603050405020304" pitchFamily="18" charset="0"/>
                      </a:endParaRPr>
                    </a:p>
                  </a:txBody>
                  <a:tcPr/>
                </a:tc>
                <a:tc>
                  <a:txBody>
                    <a:bodyPr/>
                    <a:lstStyle/>
                    <a:p>
                      <a:r>
                        <a:rPr lang="mn-MN" sz="2000" dirty="0" smtClean="0"/>
                        <a:t>Жигнэмэг</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t>36.486,37</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t>36.989,93</a:t>
                      </a:r>
                      <a:endParaRPr lang="en-US" sz="2000" dirty="0">
                        <a:latin typeface="Times New Roman" panose="02020603050405020304" pitchFamily="18" charset="0"/>
                        <a:cs typeface="Times New Roman" panose="02020603050405020304" pitchFamily="18" charset="0"/>
                      </a:endParaRPr>
                    </a:p>
                  </a:txBody>
                  <a:tcPr/>
                </a:tc>
              </a:tr>
              <a:tr h="370840">
                <a:tc>
                  <a:txBody>
                    <a:bodyPr/>
                    <a:lstStyle/>
                    <a:p>
                      <a:pPr algn="ctr"/>
                      <a:r>
                        <a:rPr lang="mn-MN" sz="2000" dirty="0" smtClean="0"/>
                        <a:t>5</a:t>
                      </a:r>
                      <a:endParaRPr lang="en-US" sz="2000" dirty="0">
                        <a:latin typeface="Times New Roman" panose="02020603050405020304" pitchFamily="18" charset="0"/>
                        <a:cs typeface="Times New Roman" panose="02020603050405020304" pitchFamily="18" charset="0"/>
                      </a:endParaRPr>
                    </a:p>
                  </a:txBody>
                  <a:tcPr/>
                </a:tc>
                <a:tc>
                  <a:txBody>
                    <a:bodyPr/>
                    <a:lstStyle/>
                    <a:p>
                      <a:r>
                        <a:rPr lang="mn-MN" sz="2000" dirty="0" smtClean="0"/>
                        <a:t>Боорцог</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t>286.531,5</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t>192.650,4</a:t>
                      </a:r>
                      <a:endParaRPr lang="en-US" sz="2000" dirty="0">
                        <a:latin typeface="Times New Roman" panose="02020603050405020304" pitchFamily="18" charset="0"/>
                        <a:cs typeface="Times New Roman" panose="02020603050405020304" pitchFamily="18" charset="0"/>
                      </a:endParaRPr>
                    </a:p>
                  </a:txBody>
                  <a:tcPr/>
                </a:tc>
              </a:tr>
              <a:tr h="370840">
                <a:tc>
                  <a:txBody>
                    <a:bodyPr/>
                    <a:lstStyle/>
                    <a:p>
                      <a:pPr algn="ctr"/>
                      <a:r>
                        <a:rPr lang="mn-MN" sz="2000" dirty="0" smtClean="0"/>
                        <a:t>6</a:t>
                      </a:r>
                      <a:endParaRPr lang="en-US" sz="2000" dirty="0">
                        <a:latin typeface="Times New Roman" panose="02020603050405020304" pitchFamily="18" charset="0"/>
                        <a:cs typeface="Times New Roman" panose="02020603050405020304" pitchFamily="18" charset="0"/>
                      </a:endParaRPr>
                    </a:p>
                  </a:txBody>
                  <a:tcPr/>
                </a:tc>
                <a:tc>
                  <a:txBody>
                    <a:bodyPr/>
                    <a:lstStyle/>
                    <a:p>
                      <a:r>
                        <a:rPr lang="mn-MN" sz="2000" dirty="0" smtClean="0"/>
                        <a:t>Чихэр</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t>4.897</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t>3.253,1</a:t>
                      </a:r>
                      <a:endParaRPr lang="en-US" sz="2000" dirty="0">
                        <a:latin typeface="Times New Roman" panose="02020603050405020304" pitchFamily="18" charset="0"/>
                        <a:cs typeface="Times New Roman" panose="02020603050405020304" pitchFamily="18" charset="0"/>
                      </a:endParaRPr>
                    </a:p>
                  </a:txBody>
                  <a:tcPr/>
                </a:tc>
              </a:tr>
              <a:tr h="370840">
                <a:tc>
                  <a:txBody>
                    <a:bodyPr/>
                    <a:lstStyle/>
                    <a:p>
                      <a:pPr algn="ctr"/>
                      <a:r>
                        <a:rPr lang="mn-MN" sz="2000" dirty="0" smtClean="0"/>
                        <a:t>7</a:t>
                      </a:r>
                      <a:endParaRPr lang="en-US" sz="2000" dirty="0">
                        <a:latin typeface="Times New Roman" panose="02020603050405020304" pitchFamily="18" charset="0"/>
                        <a:cs typeface="Times New Roman" panose="02020603050405020304" pitchFamily="18" charset="0"/>
                      </a:endParaRPr>
                    </a:p>
                  </a:txBody>
                  <a:tcPr/>
                </a:tc>
                <a:tc>
                  <a:txBody>
                    <a:bodyPr/>
                    <a:lstStyle/>
                    <a:p>
                      <a:r>
                        <a:rPr lang="mn-MN" sz="2000" dirty="0" smtClean="0"/>
                        <a:t>Еэвэн</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t>26.595,61</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t>19.031,94</a:t>
                      </a:r>
                      <a:endParaRPr lang="en-US" sz="2000" dirty="0">
                        <a:latin typeface="Times New Roman" panose="02020603050405020304" pitchFamily="18" charset="0"/>
                        <a:cs typeface="Times New Roman" panose="02020603050405020304" pitchFamily="18" charset="0"/>
                      </a:endParaRPr>
                    </a:p>
                  </a:txBody>
                  <a:tcPr/>
                </a:tc>
              </a:tr>
              <a:tr h="370840">
                <a:tc>
                  <a:txBody>
                    <a:bodyPr/>
                    <a:lstStyle/>
                    <a:p>
                      <a:pPr algn="ctr"/>
                      <a:r>
                        <a:rPr lang="mn-MN" sz="2000" dirty="0" smtClean="0"/>
                        <a:t>8</a:t>
                      </a:r>
                      <a:endParaRPr lang="en-US" sz="2000" dirty="0">
                        <a:latin typeface="Times New Roman" panose="02020603050405020304" pitchFamily="18" charset="0"/>
                        <a:cs typeface="Times New Roman" panose="02020603050405020304" pitchFamily="18" charset="0"/>
                      </a:endParaRPr>
                    </a:p>
                  </a:txBody>
                  <a:tcPr/>
                </a:tc>
                <a:tc>
                  <a:txBody>
                    <a:bodyPr/>
                    <a:lstStyle/>
                    <a:p>
                      <a:r>
                        <a:rPr lang="mn-MN" sz="2000" dirty="0" smtClean="0"/>
                        <a:t>Бялуу</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t>58.531,38</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t>58.072,19</a:t>
                      </a:r>
                      <a:endParaRPr lang="en-US" sz="2000" dirty="0">
                        <a:latin typeface="Times New Roman" panose="02020603050405020304" pitchFamily="18" charset="0"/>
                        <a:cs typeface="Times New Roman" panose="02020603050405020304" pitchFamily="18" charset="0"/>
                      </a:endParaRPr>
                    </a:p>
                  </a:txBody>
                  <a:tcPr/>
                </a:tc>
              </a:tr>
              <a:tr h="370840">
                <a:tc>
                  <a:txBody>
                    <a:bodyPr/>
                    <a:lstStyle/>
                    <a:p>
                      <a:pPr algn="ctr"/>
                      <a:r>
                        <a:rPr lang="mn-MN" sz="2000" dirty="0" smtClean="0"/>
                        <a:t>9</a:t>
                      </a:r>
                      <a:endParaRPr lang="en-US" sz="2000" dirty="0">
                        <a:latin typeface="Times New Roman" panose="02020603050405020304" pitchFamily="18" charset="0"/>
                        <a:cs typeface="Times New Roman" panose="02020603050405020304" pitchFamily="18" charset="0"/>
                      </a:endParaRPr>
                    </a:p>
                  </a:txBody>
                  <a:tcPr/>
                </a:tc>
                <a:tc>
                  <a:txBody>
                    <a:bodyPr/>
                    <a:lstStyle/>
                    <a:p>
                      <a:r>
                        <a:rPr lang="mn-MN" sz="2000" dirty="0" smtClean="0"/>
                        <a:t>Булочка</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t>94.718,3</a:t>
                      </a:r>
                      <a:endParaRPr lang="en-US" sz="2000" dirty="0">
                        <a:latin typeface="Times New Roman" panose="02020603050405020304" pitchFamily="18" charset="0"/>
                        <a:cs typeface="Times New Roman" panose="02020603050405020304" pitchFamily="18" charset="0"/>
                      </a:endParaRPr>
                    </a:p>
                  </a:txBody>
                  <a:tcPr/>
                </a:tc>
              </a:tr>
              <a:tr h="370840">
                <a:tc>
                  <a:txBody>
                    <a:bodyPr/>
                    <a:lstStyle/>
                    <a:p>
                      <a:pPr algn="ctr"/>
                      <a:r>
                        <a:rPr lang="mn-MN" sz="2000" dirty="0" smtClean="0"/>
                        <a:t>10</a:t>
                      </a:r>
                      <a:endParaRPr lang="en-US" sz="2000" dirty="0">
                        <a:latin typeface="Times New Roman" panose="02020603050405020304" pitchFamily="18" charset="0"/>
                        <a:cs typeface="Times New Roman" panose="02020603050405020304" pitchFamily="18" charset="0"/>
                      </a:endParaRPr>
                    </a:p>
                  </a:txBody>
                  <a:tcPr/>
                </a:tc>
                <a:tc>
                  <a:txBody>
                    <a:bodyPr/>
                    <a:lstStyle/>
                    <a:p>
                      <a:r>
                        <a:rPr lang="mn-MN" sz="2000" dirty="0" smtClean="0"/>
                        <a:t>ТЭЦ-ийн бүтээгдэхүүн</a:t>
                      </a:r>
                      <a:endParaRPr lang="en-US" sz="2000" dirty="0">
                        <a:latin typeface="Times New Roman" panose="02020603050405020304" pitchFamily="18" charset="0"/>
                        <a:cs typeface="Times New Roman" panose="02020603050405020304" pitchFamily="18" charset="0"/>
                      </a:endParaRPr>
                    </a:p>
                  </a:txBody>
                  <a:tcPr/>
                </a:tc>
                <a:tc>
                  <a:txBody>
                    <a:bodyPr/>
                    <a:lstStyle/>
                    <a:p>
                      <a:pPr algn="ctr"/>
                      <a:endParaRPr lang="en-US" sz="2000" dirty="0">
                        <a:latin typeface="Times New Roman" panose="02020603050405020304" pitchFamily="18" charset="0"/>
                        <a:cs typeface="Times New Roman" panose="02020603050405020304" pitchFamily="18" charset="0"/>
                      </a:endParaRPr>
                    </a:p>
                  </a:txBody>
                  <a:tcPr/>
                </a:tc>
                <a:tc>
                  <a:txBody>
                    <a:bodyPr/>
                    <a:lstStyle/>
                    <a:p>
                      <a:pPr algn="ctr"/>
                      <a:r>
                        <a:rPr lang="mn-MN" sz="2000" dirty="0" smtClean="0"/>
                        <a:t>565</a:t>
                      </a:r>
                      <a:endParaRPr lang="en-US" sz="2000"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2405837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080655" y="475013"/>
            <a:ext cx="4605048" cy="890649"/>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mn-MN" b="1" dirty="0">
                <a:solidFill>
                  <a:schemeClr val="bg1"/>
                </a:solidFill>
                <a:latin typeface="Times New Roman" panose="02020603050405020304" pitchFamily="18" charset="0"/>
                <a:cs typeface="Times New Roman" panose="02020603050405020304" pitchFamily="18" charset="0"/>
              </a:rPr>
              <a:t>2019 онд  </a:t>
            </a:r>
            <a:r>
              <a:rPr lang="en-US" b="1" dirty="0">
                <a:solidFill>
                  <a:schemeClr val="bg1"/>
                </a:solidFill>
                <a:latin typeface="Times New Roman" panose="02020603050405020304" pitchFamily="18" charset="0"/>
                <a:cs typeface="Times New Roman" panose="02020603050405020304" pitchFamily="18" charset="0"/>
              </a:rPr>
              <a:t>2-</a:t>
            </a:r>
            <a:r>
              <a:rPr lang="mn-MN" b="1" dirty="0">
                <a:solidFill>
                  <a:schemeClr val="bg1"/>
                </a:solidFill>
                <a:latin typeface="Times New Roman" panose="02020603050405020304" pitchFamily="18" charset="0"/>
                <a:cs typeface="Times New Roman" panose="02020603050405020304" pitchFamily="18" charset="0"/>
              </a:rPr>
              <a:t>р үйлдвэрт дээрхи бүтээгдэхүүнээр </a:t>
            </a:r>
            <a:r>
              <a:rPr lang="mn-MN" b="1" dirty="0" smtClean="0">
                <a:solidFill>
                  <a:schemeClr val="bg1"/>
                </a:solidFill>
                <a:latin typeface="Times New Roman" panose="02020603050405020304" pitchFamily="18" charset="0"/>
                <a:cs typeface="Times New Roman" panose="02020603050405020304" pitchFamily="18" charset="0"/>
              </a:rPr>
              <a:t>нийт1371566,71</a:t>
            </a:r>
            <a:r>
              <a:rPr lang="en-US" b="1" dirty="0">
                <a:solidFill>
                  <a:schemeClr val="bg1"/>
                </a:solidFill>
                <a:latin typeface="Times New Roman" panose="02020603050405020304" pitchFamily="18" charset="0"/>
                <a:cs typeface="Times New Roman" panose="02020603050405020304" pitchFamily="18" charset="0"/>
              </a:rPr>
              <a:t/>
            </a:r>
            <a:br>
              <a:rPr lang="en-US" b="1" dirty="0">
                <a:solidFill>
                  <a:schemeClr val="bg1"/>
                </a:solidFill>
                <a:latin typeface="Times New Roman" panose="02020603050405020304" pitchFamily="18" charset="0"/>
                <a:cs typeface="Times New Roman" panose="02020603050405020304" pitchFamily="18" charset="0"/>
              </a:rPr>
            </a:br>
            <a:r>
              <a:rPr lang="mn-MN" b="1" dirty="0">
                <a:solidFill>
                  <a:schemeClr val="bg1"/>
                </a:solidFill>
                <a:latin typeface="Times New Roman" panose="02020603050405020304" pitchFamily="18" charset="0"/>
                <a:cs typeface="Times New Roman" panose="02020603050405020304" pitchFamily="18" charset="0"/>
              </a:rPr>
              <a:t>  тн бүтээгдэхүүн үйлдвэрлээд байна</a:t>
            </a:r>
            <a:endParaRPr lang="en-US" b="1" dirty="0">
              <a:solidFill>
                <a:schemeClr val="bg1"/>
              </a:solidFill>
              <a:latin typeface="Times New Roman" panose="02020603050405020304" pitchFamily="18"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548600944"/>
              </p:ext>
            </p:extLst>
          </p:nvPr>
        </p:nvGraphicFramePr>
        <p:xfrm>
          <a:off x="1080655" y="1567542"/>
          <a:ext cx="4605048" cy="1919976"/>
        </p:xfrm>
        <a:graphic>
          <a:graphicData uri="http://schemas.openxmlformats.org/drawingml/2006/table">
            <a:tbl>
              <a:tblPr firstRow="1" bandRow="1">
                <a:tableStyleId>{21E4AEA4-8DFA-4A89-87EB-49C32662AFE0}</a:tableStyleId>
              </a:tblPr>
              <a:tblGrid>
                <a:gridCol w="320349"/>
                <a:gridCol w="1402584"/>
                <a:gridCol w="2882115"/>
              </a:tblGrid>
              <a:tr h="436616">
                <a:tc>
                  <a:txBody>
                    <a:bodyPr/>
                    <a:lstStyle/>
                    <a:p>
                      <a:r>
                        <a:rPr lang="mn-MN" sz="1100" dirty="0" smtClean="0">
                          <a:latin typeface="Times New Roman" panose="02020603050405020304" pitchFamily="18" charset="0"/>
                          <a:cs typeface="Times New Roman" panose="02020603050405020304" pitchFamily="18" charset="0"/>
                        </a:rPr>
                        <a:t>Д/д</a:t>
                      </a:r>
                      <a:endParaRPr lang="en-US" sz="1100" dirty="0">
                        <a:latin typeface="Times New Roman" panose="02020603050405020304" pitchFamily="18" charset="0"/>
                        <a:cs typeface="Times New Roman" panose="02020603050405020304" pitchFamily="18" charset="0"/>
                      </a:endParaRPr>
                    </a:p>
                  </a:txBody>
                  <a:tcPr/>
                </a:tc>
                <a:tc>
                  <a:txBody>
                    <a:bodyPr/>
                    <a:lstStyle/>
                    <a:p>
                      <a:r>
                        <a:rPr lang="mn-MN" sz="1100" dirty="0" smtClean="0">
                          <a:latin typeface="Times New Roman" panose="02020603050405020304" pitchFamily="18" charset="0"/>
                          <a:cs typeface="Times New Roman" panose="02020603050405020304" pitchFamily="18" charset="0"/>
                        </a:rPr>
                        <a:t>Бүтээгдэхүүний нэр төрөл</a:t>
                      </a:r>
                      <a:endParaRPr lang="en-US" sz="1100" dirty="0">
                        <a:latin typeface="Times New Roman" panose="02020603050405020304" pitchFamily="18" charset="0"/>
                        <a:cs typeface="Times New Roman" panose="02020603050405020304" pitchFamily="18" charset="0"/>
                      </a:endParaRPr>
                    </a:p>
                  </a:txBody>
                  <a:tcPr/>
                </a:tc>
                <a:tc>
                  <a:txBody>
                    <a:bodyPr/>
                    <a:lstStyle/>
                    <a:p>
                      <a:r>
                        <a:rPr lang="mn-MN" sz="1100" dirty="0" smtClean="0">
                          <a:latin typeface="Times New Roman" panose="02020603050405020304" pitchFamily="18" charset="0"/>
                          <a:cs typeface="Times New Roman" panose="02020603050405020304" pitchFamily="18" charset="0"/>
                        </a:rPr>
                        <a:t>Үйлдвэрлэсэн хэмжээ</a:t>
                      </a:r>
                      <a:endParaRPr lang="en-US" sz="1100" dirty="0">
                        <a:latin typeface="Times New Roman" panose="02020603050405020304" pitchFamily="18" charset="0"/>
                        <a:cs typeface="Times New Roman" panose="02020603050405020304" pitchFamily="18" charset="0"/>
                      </a:endParaRPr>
                    </a:p>
                  </a:txBody>
                  <a:tcPr/>
                </a:tc>
              </a:tr>
              <a:tr h="370840">
                <a:tc>
                  <a:txBody>
                    <a:bodyPr/>
                    <a:lstStyle/>
                    <a:p>
                      <a:pPr algn="ctr"/>
                      <a:r>
                        <a:rPr lang="mn-MN" sz="1100" dirty="0" smtClean="0">
                          <a:latin typeface="Times New Roman" panose="02020603050405020304" pitchFamily="18" charset="0"/>
                          <a:cs typeface="Times New Roman" panose="02020603050405020304" pitchFamily="18" charset="0"/>
                        </a:rPr>
                        <a:t>1.</a:t>
                      </a:r>
                      <a:endParaRPr lang="en-US" sz="1100" dirty="0">
                        <a:latin typeface="Times New Roman" panose="02020603050405020304" pitchFamily="18" charset="0"/>
                        <a:cs typeface="Times New Roman" panose="02020603050405020304" pitchFamily="18" charset="0"/>
                      </a:endParaRPr>
                    </a:p>
                  </a:txBody>
                  <a:tcPr/>
                </a:tc>
                <a:tc>
                  <a:txBody>
                    <a:bodyPr/>
                    <a:lstStyle/>
                    <a:p>
                      <a:r>
                        <a:rPr lang="mn-MN" sz="1100" dirty="0" smtClean="0">
                          <a:latin typeface="Times New Roman" panose="02020603050405020304" pitchFamily="18" charset="0"/>
                          <a:cs typeface="Times New Roman" panose="02020603050405020304" pitchFamily="18" charset="0"/>
                        </a:rPr>
                        <a:t>Атар</a:t>
                      </a:r>
                      <a:r>
                        <a:rPr lang="mn-MN" sz="1100" baseline="0" dirty="0" smtClean="0">
                          <a:latin typeface="Times New Roman" panose="02020603050405020304" pitchFamily="18" charset="0"/>
                          <a:cs typeface="Times New Roman" panose="02020603050405020304" pitchFamily="18" charset="0"/>
                        </a:rPr>
                        <a:t> талх</a:t>
                      </a:r>
                      <a:endParaRPr lang="en-US" sz="1100" dirty="0">
                        <a:latin typeface="Times New Roman" panose="02020603050405020304" pitchFamily="18" charset="0"/>
                        <a:cs typeface="Times New Roman" panose="02020603050405020304" pitchFamily="18" charset="0"/>
                      </a:endParaRPr>
                    </a:p>
                  </a:txBody>
                  <a:tcPr/>
                </a:tc>
                <a:tc>
                  <a:txBody>
                    <a:bodyPr/>
                    <a:lstStyle/>
                    <a:p>
                      <a:r>
                        <a:rPr lang="mn-MN" sz="1100" dirty="0" smtClean="0">
                          <a:latin typeface="Times New Roman" panose="02020603050405020304" pitchFamily="18" charset="0"/>
                          <a:cs typeface="Times New Roman" panose="02020603050405020304" pitchFamily="18" charset="0"/>
                        </a:rPr>
                        <a:t>1.024.132,95</a:t>
                      </a:r>
                      <a:endParaRPr lang="en-US" sz="1100" dirty="0">
                        <a:latin typeface="Times New Roman" panose="02020603050405020304" pitchFamily="18" charset="0"/>
                        <a:cs typeface="Times New Roman" panose="02020603050405020304" pitchFamily="18" charset="0"/>
                      </a:endParaRPr>
                    </a:p>
                  </a:txBody>
                  <a:tcPr/>
                </a:tc>
              </a:tr>
              <a:tr h="370840">
                <a:tc>
                  <a:txBody>
                    <a:bodyPr/>
                    <a:lstStyle/>
                    <a:p>
                      <a:pPr algn="ctr"/>
                      <a:r>
                        <a:rPr lang="mn-MN" sz="1100" dirty="0" smtClean="0">
                          <a:latin typeface="Times New Roman" panose="02020603050405020304" pitchFamily="18" charset="0"/>
                          <a:cs typeface="Times New Roman" panose="02020603050405020304" pitchFamily="18" charset="0"/>
                        </a:rPr>
                        <a:t>2.</a:t>
                      </a:r>
                      <a:endParaRPr lang="en-US" sz="1100" dirty="0">
                        <a:latin typeface="Times New Roman" panose="02020603050405020304" pitchFamily="18" charset="0"/>
                        <a:cs typeface="Times New Roman" panose="02020603050405020304" pitchFamily="18" charset="0"/>
                      </a:endParaRPr>
                    </a:p>
                  </a:txBody>
                  <a:tcPr/>
                </a:tc>
                <a:tc>
                  <a:txBody>
                    <a:bodyPr/>
                    <a:lstStyle/>
                    <a:p>
                      <a:r>
                        <a:rPr lang="mn-MN" sz="1100" dirty="0" smtClean="0">
                          <a:latin typeface="Times New Roman" panose="02020603050405020304" pitchFamily="18" charset="0"/>
                          <a:cs typeface="Times New Roman" panose="02020603050405020304" pitchFamily="18" charset="0"/>
                        </a:rPr>
                        <a:t>Зүссэн</a:t>
                      </a:r>
                      <a:r>
                        <a:rPr lang="mn-MN" sz="1100" baseline="0" dirty="0" smtClean="0">
                          <a:latin typeface="Times New Roman" panose="02020603050405020304" pitchFamily="18" charset="0"/>
                          <a:cs typeface="Times New Roman" panose="02020603050405020304" pitchFamily="18" charset="0"/>
                        </a:rPr>
                        <a:t> талх</a:t>
                      </a:r>
                      <a:endParaRPr lang="en-US" sz="1100" dirty="0">
                        <a:latin typeface="Times New Roman" panose="02020603050405020304" pitchFamily="18" charset="0"/>
                        <a:cs typeface="Times New Roman" panose="02020603050405020304" pitchFamily="18" charset="0"/>
                      </a:endParaRPr>
                    </a:p>
                  </a:txBody>
                  <a:tcPr/>
                </a:tc>
                <a:tc>
                  <a:txBody>
                    <a:bodyPr/>
                    <a:lstStyle/>
                    <a:p>
                      <a:r>
                        <a:rPr lang="mn-MN" sz="1100" dirty="0" smtClean="0">
                          <a:latin typeface="Times New Roman" panose="02020603050405020304" pitchFamily="18" charset="0"/>
                          <a:cs typeface="Times New Roman" panose="02020603050405020304" pitchFamily="18" charset="0"/>
                        </a:rPr>
                        <a:t>260.365</a:t>
                      </a:r>
                      <a:endParaRPr lang="en-US" sz="1100" dirty="0">
                        <a:latin typeface="Times New Roman" panose="02020603050405020304" pitchFamily="18" charset="0"/>
                        <a:cs typeface="Times New Roman" panose="02020603050405020304" pitchFamily="18" charset="0"/>
                      </a:endParaRPr>
                    </a:p>
                  </a:txBody>
                  <a:tcPr/>
                </a:tc>
              </a:tr>
              <a:tr h="370840">
                <a:tc>
                  <a:txBody>
                    <a:bodyPr/>
                    <a:lstStyle/>
                    <a:p>
                      <a:pPr algn="ctr"/>
                      <a:r>
                        <a:rPr lang="mn-MN" sz="1100" dirty="0" smtClean="0">
                          <a:latin typeface="Times New Roman" panose="02020603050405020304" pitchFamily="18" charset="0"/>
                          <a:cs typeface="Times New Roman" panose="02020603050405020304" pitchFamily="18" charset="0"/>
                        </a:rPr>
                        <a:t>3.</a:t>
                      </a:r>
                      <a:endParaRPr lang="en-US" sz="1100" dirty="0">
                        <a:latin typeface="Times New Roman" panose="02020603050405020304" pitchFamily="18" charset="0"/>
                        <a:cs typeface="Times New Roman" panose="02020603050405020304" pitchFamily="18" charset="0"/>
                      </a:endParaRPr>
                    </a:p>
                  </a:txBody>
                  <a:tcPr/>
                </a:tc>
                <a:tc>
                  <a:txBody>
                    <a:bodyPr/>
                    <a:lstStyle/>
                    <a:p>
                      <a:r>
                        <a:rPr lang="mn-MN" sz="1100" dirty="0" smtClean="0">
                          <a:latin typeface="Times New Roman" panose="02020603050405020304" pitchFamily="18" charset="0"/>
                          <a:cs typeface="Times New Roman" panose="02020603050405020304" pitchFamily="18" charset="0"/>
                        </a:rPr>
                        <a:t>Булочка</a:t>
                      </a:r>
                      <a:endParaRPr lang="en-US" sz="1100" dirty="0">
                        <a:latin typeface="Times New Roman" panose="02020603050405020304" pitchFamily="18" charset="0"/>
                        <a:cs typeface="Times New Roman" panose="02020603050405020304" pitchFamily="18" charset="0"/>
                      </a:endParaRPr>
                    </a:p>
                  </a:txBody>
                  <a:tcPr/>
                </a:tc>
                <a:tc>
                  <a:txBody>
                    <a:bodyPr/>
                    <a:lstStyle/>
                    <a:p>
                      <a:r>
                        <a:rPr lang="mn-MN" sz="1100" dirty="0" smtClean="0">
                          <a:latin typeface="Times New Roman" panose="02020603050405020304" pitchFamily="18" charset="0"/>
                          <a:cs typeface="Times New Roman" panose="02020603050405020304" pitchFamily="18" charset="0"/>
                        </a:rPr>
                        <a:t>87.068,76</a:t>
                      </a:r>
                      <a:endParaRPr lang="en-US" sz="1100" dirty="0">
                        <a:latin typeface="Times New Roman" panose="02020603050405020304" pitchFamily="18" charset="0"/>
                        <a:cs typeface="Times New Roman" panose="02020603050405020304" pitchFamily="18" charset="0"/>
                      </a:endParaRPr>
                    </a:p>
                  </a:txBody>
                  <a:tcPr/>
                </a:tc>
              </a:tr>
              <a:tr h="370840">
                <a:tc>
                  <a:txBody>
                    <a:bodyPr/>
                    <a:lstStyle/>
                    <a:p>
                      <a:pPr algn="ctr"/>
                      <a:r>
                        <a:rPr lang="mn-MN" sz="1100" dirty="0" smtClean="0">
                          <a:latin typeface="Times New Roman" panose="02020603050405020304" pitchFamily="18" charset="0"/>
                          <a:cs typeface="Times New Roman" panose="02020603050405020304" pitchFamily="18" charset="0"/>
                        </a:rPr>
                        <a:t>4.</a:t>
                      </a:r>
                      <a:endParaRPr lang="en-US" sz="1100" dirty="0">
                        <a:latin typeface="Times New Roman" panose="02020603050405020304" pitchFamily="18" charset="0"/>
                        <a:cs typeface="Times New Roman" panose="02020603050405020304" pitchFamily="18" charset="0"/>
                      </a:endParaRPr>
                    </a:p>
                  </a:txBody>
                  <a:tcPr/>
                </a:tc>
                <a:tc>
                  <a:txBody>
                    <a:bodyPr/>
                    <a:lstStyle/>
                    <a:p>
                      <a:r>
                        <a:rPr lang="mn-MN" sz="1100" dirty="0" smtClean="0">
                          <a:latin typeface="Times New Roman" panose="02020603050405020304" pitchFamily="18" charset="0"/>
                          <a:cs typeface="Times New Roman" panose="02020603050405020304" pitchFamily="18" charset="0"/>
                        </a:rPr>
                        <a:t>Нийт дүн</a:t>
                      </a:r>
                      <a:endParaRPr lang="en-US" sz="1100" dirty="0">
                        <a:latin typeface="Times New Roman" panose="02020603050405020304" pitchFamily="18" charset="0"/>
                        <a:cs typeface="Times New Roman" panose="02020603050405020304" pitchFamily="18" charset="0"/>
                      </a:endParaRPr>
                    </a:p>
                  </a:txBody>
                  <a:tcPr/>
                </a:tc>
                <a:tc>
                  <a:txBody>
                    <a:bodyPr/>
                    <a:lstStyle/>
                    <a:p>
                      <a:r>
                        <a:rPr lang="mn-MN" sz="1100" dirty="0" smtClean="0">
                          <a:latin typeface="Times New Roman" panose="02020603050405020304" pitchFamily="18" charset="0"/>
                          <a:cs typeface="Times New Roman" panose="02020603050405020304" pitchFamily="18" charset="0"/>
                        </a:rPr>
                        <a:t>1.371.566,71</a:t>
                      </a:r>
                      <a:endParaRPr lang="en-US" sz="1100" dirty="0">
                        <a:latin typeface="Times New Roman" panose="02020603050405020304" pitchFamily="18" charset="0"/>
                        <a:cs typeface="Times New Roman" panose="02020603050405020304" pitchFamily="18" charset="0"/>
                      </a:endParaRPr>
                    </a:p>
                  </a:txBody>
                  <a:tcPr/>
                </a:tc>
              </a:tr>
            </a:tbl>
          </a:graphicData>
        </a:graphic>
      </p:graphicFrame>
      <p:sp>
        <p:nvSpPr>
          <p:cNvPr id="6" name="Rounded Rectangle 5"/>
          <p:cNvSpPr/>
          <p:nvPr/>
        </p:nvSpPr>
        <p:spPr>
          <a:xfrm>
            <a:off x="1080655" y="3740726"/>
            <a:ext cx="4605048" cy="890649"/>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mn-MN" b="1" dirty="0" smtClean="0">
                <a:solidFill>
                  <a:schemeClr val="bg1"/>
                </a:solidFill>
                <a:latin typeface="Times New Roman" panose="02020603050405020304" pitchFamily="18" charset="0"/>
                <a:cs typeface="Times New Roman" panose="02020603050405020304" pitchFamily="18" charset="0"/>
              </a:rPr>
              <a:t>Шинэчлэсэн бүтээгдэхүүн</a:t>
            </a:r>
            <a:endParaRPr lang="en-US" b="1" dirty="0">
              <a:solidFill>
                <a:schemeClr val="bg1"/>
              </a:solidFill>
              <a:latin typeface="Times New Roman" panose="02020603050405020304" pitchFamily="18" charset="0"/>
              <a:cs typeface="Times New Roman" panose="02020603050405020304" pitchFamily="18" charset="0"/>
            </a:endParaRPr>
          </a:p>
        </p:txBody>
      </p:sp>
      <p:sp>
        <p:nvSpPr>
          <p:cNvPr id="7" name="Rounded Rectangle 6"/>
          <p:cNvSpPr/>
          <p:nvPr/>
        </p:nvSpPr>
        <p:spPr>
          <a:xfrm>
            <a:off x="1080655" y="4714503"/>
            <a:ext cx="4605048" cy="198318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buNone/>
            </a:pPr>
            <a:r>
              <a:rPr lang="mn-Mong-CN" sz="1200" b="1" dirty="0">
                <a:latin typeface="Times New Roman" pitchFamily="18" charset="0"/>
                <a:cs typeface="Times New Roman" pitchFamily="18" charset="0"/>
              </a:rPr>
              <a:t>Хэмжээ өөрчилсөн бүтээгдэхүүн:</a:t>
            </a:r>
            <a:r>
              <a:rPr lang="mn-MN" sz="1200" b="1" dirty="0">
                <a:latin typeface="Times New Roman" pitchFamily="18" charset="0"/>
                <a:cs typeface="Times New Roman" pitchFamily="18" charset="0"/>
              </a:rPr>
              <a:t> </a:t>
            </a:r>
            <a:endParaRPr lang="mn-Mong-CN" sz="1200" b="1" dirty="0">
              <a:latin typeface="Times New Roman" pitchFamily="18" charset="0"/>
              <a:cs typeface="Times New Roman" pitchFamily="18" charset="0"/>
            </a:endParaRPr>
          </a:p>
          <a:p>
            <a:pPr algn="just">
              <a:buFont typeface="Wingdings" pitchFamily="2" charset="2"/>
              <a:buChar char="v"/>
            </a:pPr>
            <a:r>
              <a:rPr lang="mn-Mong-CN" sz="1200" dirty="0">
                <a:latin typeface="Times New Roman" pitchFamily="18" charset="0"/>
                <a:cs typeface="Times New Roman" pitchFamily="18" charset="0"/>
              </a:rPr>
              <a:t>Олон үртэй талхны хэмжээ 2 ширхэгээр 0.3гр </a:t>
            </a:r>
          </a:p>
          <a:p>
            <a:pPr algn="just">
              <a:buFont typeface="Wingdings" pitchFamily="2" charset="2"/>
              <a:buChar char="v"/>
            </a:pPr>
            <a:r>
              <a:rPr lang="mn-Mong-CN" sz="1200" dirty="0">
                <a:latin typeface="Times New Roman" pitchFamily="18" charset="0"/>
                <a:cs typeface="Times New Roman" pitchFamily="18" charset="0"/>
              </a:rPr>
              <a:t>Ганбургер өөрчилөгдсөн</a:t>
            </a:r>
          </a:p>
          <a:p>
            <a:pPr algn="just">
              <a:buFont typeface="Wingdings" pitchFamily="2" charset="2"/>
              <a:buChar char="v"/>
            </a:pPr>
            <a:r>
              <a:rPr lang="mn-Mong-CN" sz="1200" dirty="0">
                <a:latin typeface="Times New Roman" pitchFamily="18" charset="0"/>
                <a:cs typeface="Times New Roman" pitchFamily="18" charset="0"/>
              </a:rPr>
              <a:t>Шоколадтай </a:t>
            </a:r>
            <a:r>
              <a:rPr lang="mn-Mong-CN" sz="1200" dirty="0" smtClean="0">
                <a:latin typeface="Times New Roman" pitchFamily="18" charset="0"/>
                <a:cs typeface="Times New Roman" pitchFamily="18" charset="0"/>
              </a:rPr>
              <a:t>мөөхий</a:t>
            </a:r>
          </a:p>
          <a:p>
            <a:pPr algn="just"/>
            <a:endParaRPr lang="mn-Mong-CN" sz="1200" dirty="0">
              <a:latin typeface="Times New Roman" pitchFamily="18" charset="0"/>
              <a:cs typeface="Times New Roman" pitchFamily="18" charset="0"/>
            </a:endParaRPr>
          </a:p>
          <a:p>
            <a:pPr algn="just">
              <a:buNone/>
            </a:pPr>
            <a:r>
              <a:rPr lang="mn-Mong-CN" sz="1200" b="1" dirty="0">
                <a:latin typeface="Times New Roman" pitchFamily="18" charset="0"/>
              </a:rPr>
              <a:t>Уут шинэчилсэн бүтээгдэхүүн </a:t>
            </a:r>
          </a:p>
          <a:p>
            <a:pPr algn="just">
              <a:buFont typeface="Wingdings" pitchFamily="2" charset="2"/>
              <a:buChar char="v"/>
            </a:pPr>
            <a:r>
              <a:rPr lang="mn-Mong-CN" sz="1200" dirty="0">
                <a:latin typeface="Times New Roman" pitchFamily="18" charset="0"/>
                <a:cs typeface="Times New Roman" pitchFamily="18" charset="0"/>
              </a:rPr>
              <a:t>Буурцагт, Ганбургер</a:t>
            </a:r>
          </a:p>
          <a:p>
            <a:pPr algn="just">
              <a:buFont typeface="Wingdings" pitchFamily="2" charset="2"/>
              <a:buChar char="v"/>
            </a:pPr>
            <a:r>
              <a:rPr lang="mn-Mong-CN" sz="1200" dirty="0">
                <a:latin typeface="Times New Roman" pitchFamily="18" charset="0"/>
                <a:cs typeface="Times New Roman" pitchFamily="18" charset="0"/>
              </a:rPr>
              <a:t>Олон үртэй талх Хөхтарианы мөөхий </a:t>
            </a:r>
          </a:p>
          <a:p>
            <a:pPr algn="just">
              <a:buFont typeface="Wingdings" pitchFamily="2" charset="2"/>
              <a:buChar char="v"/>
            </a:pPr>
            <a:r>
              <a:rPr lang="mn-Mong-CN" sz="1200" dirty="0">
                <a:latin typeface="Times New Roman" pitchFamily="18" charset="0"/>
                <a:cs typeface="Times New Roman" pitchFamily="18" charset="0"/>
              </a:rPr>
              <a:t>Сувлилын боов </a:t>
            </a:r>
          </a:p>
        </p:txBody>
      </p:sp>
      <p:sp>
        <p:nvSpPr>
          <p:cNvPr id="8" name="Rounded Rectangle 7"/>
          <p:cNvSpPr/>
          <p:nvPr/>
        </p:nvSpPr>
        <p:spPr>
          <a:xfrm>
            <a:off x="6353299" y="475013"/>
            <a:ext cx="5391397" cy="890649"/>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mn-MN" dirty="0" smtClean="0">
                <a:latin typeface="Times New Roman" panose="02020603050405020304" pitchFamily="18" charset="0"/>
                <a:cs typeface="Times New Roman" panose="02020603050405020304" pitchFamily="18" charset="0"/>
              </a:rPr>
              <a:t>Бүтээгдэхүүн хөгжүүлэлт</a:t>
            </a:r>
            <a:endParaRPr lang="en-US" dirty="0">
              <a:latin typeface="Times New Roman" panose="02020603050405020304" pitchFamily="18" charset="0"/>
              <a:cs typeface="Times New Roman" panose="02020603050405020304" pitchFamily="18" charset="0"/>
            </a:endParaRPr>
          </a:p>
        </p:txBody>
      </p:sp>
      <p:pic>
        <p:nvPicPr>
          <p:cNvPr id="9" name="Content Placeholder 3" descr="C:\Users\user\Downloads\57079755_274667390086412_5669194266207846400_n.jpg"/>
          <p:cNvPicPr>
            <a:picLocks noGrp="1" noChangeAspect="1" noChangeArrowheads="1"/>
          </p:cNvPicPr>
          <p:nvPr>
            <p:ph idx="1"/>
          </p:nvPr>
        </p:nvPicPr>
        <p:blipFill>
          <a:blip r:embed="rId2" cstate="print"/>
          <a:srcRect/>
          <a:stretch>
            <a:fillRect/>
          </a:stretch>
        </p:blipFill>
        <p:spPr bwMode="auto">
          <a:xfrm>
            <a:off x="6353299" y="1775638"/>
            <a:ext cx="2588820" cy="19650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TextBox 9"/>
          <p:cNvSpPr txBox="1"/>
          <p:nvPr/>
        </p:nvSpPr>
        <p:spPr>
          <a:xfrm>
            <a:off x="9179627" y="1775638"/>
            <a:ext cx="2339439" cy="1200329"/>
          </a:xfrm>
          <a:prstGeom prst="rect">
            <a:avLst/>
          </a:prstGeom>
          <a:noFill/>
        </p:spPr>
        <p:txBody>
          <a:bodyPr wrap="square" rtlCol="0">
            <a:spAutoFit/>
          </a:bodyPr>
          <a:lstStyle/>
          <a:p>
            <a:pPr algn="just"/>
            <a:r>
              <a:rPr lang="mn-MN" dirty="0">
                <a:latin typeface="Times New Roman" panose="02020603050405020304" pitchFamily="18" charset="0"/>
                <a:cs typeface="Times New Roman" panose="02020603050405020304" pitchFamily="18" charset="0"/>
              </a:rPr>
              <a:t>Олон үртэй талх </a:t>
            </a:r>
            <a:r>
              <a:rPr lang="mn-MN" dirty="0" smtClean="0">
                <a:latin typeface="Times New Roman" panose="02020603050405020304" pitchFamily="18" charset="0"/>
                <a:cs typeface="Times New Roman" panose="02020603050405020304" pitchFamily="18" charset="0"/>
              </a:rPr>
              <a:t>0,3гр-аар</a:t>
            </a:r>
            <a:r>
              <a:rPr lang="mn-MN" dirty="0">
                <a:latin typeface="Times New Roman" panose="02020603050405020304" pitchFamily="18" charset="0"/>
                <a:cs typeface="Times New Roman" panose="02020603050405020304" pitchFamily="18" charset="0"/>
              </a:rPr>
              <a:t>.</a:t>
            </a:r>
          </a:p>
          <a:p>
            <a:pPr algn="just"/>
            <a:r>
              <a:rPr lang="mn-MN" dirty="0">
                <a:latin typeface="Times New Roman" panose="02020603050405020304" pitchFamily="18" charset="0"/>
                <a:cs typeface="Times New Roman" panose="02020603050405020304" pitchFamily="18" charset="0"/>
              </a:rPr>
              <a:t>Атар талхны шугам дээр туршилт хийсэн</a:t>
            </a:r>
            <a:endParaRPr lang="en-US" dirty="0">
              <a:latin typeface="Times New Roman" panose="02020603050405020304" pitchFamily="18" charset="0"/>
              <a:cs typeface="Times New Roman" panose="02020603050405020304" pitchFamily="18" charset="0"/>
            </a:endParaRPr>
          </a:p>
        </p:txBody>
      </p:sp>
      <p:pic>
        <p:nvPicPr>
          <p:cNvPr id="11" name="Picture 6" descr="https://scontent.fuln6-1.fna.fbcdn.net/v/t1.15752-9/67231286_393161001550177_4314416720392486912_n.jpg?_nc_cat=108&amp;_nc_oc=AQnSpJFBIOGDOsQF0GJUi88R3z4Lnseenaok0_3K79ia4AagMjwY9m9FeY0CGl-DTx0&amp;_nc_ht=scontent.fuln6-1.fna&amp;oh=785b0b555ceccde4ab344ad566790dca&amp;oe=5DA2FD21"/>
          <p:cNvPicPr>
            <a:picLocks noChangeAspect="1" noChangeArrowheads="1"/>
          </p:cNvPicPr>
          <p:nvPr/>
        </p:nvPicPr>
        <p:blipFill>
          <a:blip r:embed="rId3" cstate="print"/>
          <a:srcRect/>
          <a:stretch>
            <a:fillRect/>
          </a:stretch>
        </p:blipFill>
        <p:spPr bwMode="auto">
          <a:xfrm rot="16200000">
            <a:off x="9335072" y="3328469"/>
            <a:ext cx="2126520" cy="22414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2" descr="https://scontent.fuln6-1.fna.fbcdn.net/v/t1.15752-9/66759896_520301978509863_6789229206229221376_n.jpg?_nc_cat=105&amp;_nc_oc=AQnsu6OlT_jz-6jZBlLXClkp9pLqGJDoYDcb2nhPweZBHlJT-FTlt2HZFfhVMFimKRQ&amp;_nc_ht=scontent.fuln6-1.fna&amp;oh=de1cedaf378c2c4cc69e320142875ede&amp;oe=5DA5FDEB"/>
          <p:cNvPicPr>
            <a:picLocks noChangeAspect="1" noChangeArrowheads="1"/>
          </p:cNvPicPr>
          <p:nvPr/>
        </p:nvPicPr>
        <p:blipFill>
          <a:blip r:embed="rId4" cstate="print"/>
          <a:srcRect/>
          <a:stretch>
            <a:fillRect/>
          </a:stretch>
        </p:blipFill>
        <p:spPr bwMode="auto">
          <a:xfrm rot="10800000">
            <a:off x="10398332" y="5667119"/>
            <a:ext cx="1059873" cy="9678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Picture 4" descr="https://scontent.fuln6-1.fna.fbcdn.net/v/t1.15752-9/67172615_1355160214636754_4111516916231700480_n.jpg?_nc_cat=106&amp;_nc_oc=AQna159IJ4WQ4DQZRnYv9sZ8Z_Kg4OJ3YpeWIODTQzSWqHtlNpMpEPS631OGFLY5yQI&amp;_nc_ht=scontent.fuln6-1.fna&amp;oh=26dcef3cb5ef7a988ee92055792aece2&amp;oe=5DA3F149"/>
          <p:cNvPicPr>
            <a:picLocks noChangeAspect="1" noChangeArrowheads="1"/>
          </p:cNvPicPr>
          <p:nvPr/>
        </p:nvPicPr>
        <p:blipFill>
          <a:blip r:embed="rId5" cstate="print"/>
          <a:srcRect/>
          <a:stretch>
            <a:fillRect/>
          </a:stretch>
        </p:blipFill>
        <p:spPr bwMode="auto">
          <a:xfrm>
            <a:off x="9277598" y="5706093"/>
            <a:ext cx="917369" cy="9288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4" name="TextBox 13"/>
          <p:cNvSpPr txBox="1"/>
          <p:nvPr/>
        </p:nvSpPr>
        <p:spPr>
          <a:xfrm>
            <a:off x="6246421" y="4631375"/>
            <a:ext cx="2863438" cy="1754326"/>
          </a:xfrm>
          <a:prstGeom prst="rect">
            <a:avLst/>
          </a:prstGeom>
          <a:noFill/>
        </p:spPr>
        <p:txBody>
          <a:bodyPr wrap="square" rtlCol="0">
            <a:spAutoFit/>
          </a:bodyPr>
          <a:lstStyle/>
          <a:p>
            <a:pPr algn="just"/>
            <a:r>
              <a:rPr lang="mn-MN" dirty="0">
                <a:latin typeface="Times New Roman" panose="02020603050405020304" pitchFamily="18" charset="0"/>
                <a:cs typeface="Times New Roman" panose="02020603050405020304" pitchFamily="18" charset="0"/>
              </a:rPr>
              <a:t>Шинэ сүүтэй, хивэгтэй, хөх тарианы талхны хэлбэр дүрсийг өөрчилж жижиг хэмжээтэй гаргах зорилготой туршиж байна. </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35727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677" y="2026721"/>
            <a:ext cx="5117874" cy="4362203"/>
          </a:xfrm>
        </p:spPr>
        <p:txBody>
          <a:bodyPr>
            <a:noAutofit/>
          </a:bodyPr>
          <a:lstStyle/>
          <a:p>
            <a:r>
              <a:rPr lang="mn-MN" sz="2400" dirty="0" smtClean="0">
                <a:latin typeface="Times New Roman" panose="02020603050405020304" pitchFamily="18" charset="0"/>
                <a:cs typeface="Times New Roman" panose="02020603050405020304" pitchFamily="18" charset="0"/>
              </a:rPr>
              <a:t>2019	оны эхний хагас жилийн байдлаар химийн лаборатори:</a:t>
            </a:r>
          </a:p>
          <a:p>
            <a:pPr marL="795338">
              <a:buFont typeface="Wingdings" panose="05000000000000000000" pitchFamily="2" charset="2"/>
              <a:buChar char="v"/>
            </a:pPr>
            <a:r>
              <a:rPr lang="mn-MN" sz="2400" dirty="0" smtClean="0">
                <a:latin typeface="Times New Roman" panose="02020603050405020304" pitchFamily="18" charset="0"/>
                <a:cs typeface="Times New Roman" panose="02020603050405020304" pitchFamily="18" charset="0"/>
              </a:rPr>
              <a:t>Атар талханд 171,</a:t>
            </a:r>
          </a:p>
          <a:p>
            <a:pPr marL="795338">
              <a:buFont typeface="Wingdings" panose="05000000000000000000" pitchFamily="2" charset="2"/>
              <a:buChar char="v"/>
            </a:pPr>
            <a:r>
              <a:rPr lang="mn-MN" sz="2400" dirty="0" smtClean="0">
                <a:latin typeface="Times New Roman" panose="02020603050405020304" pitchFamily="18" charset="0"/>
                <a:cs typeface="Times New Roman" panose="02020603050405020304" pitchFamily="18" charset="0"/>
              </a:rPr>
              <a:t>Бэлэн бүтээгдэхүүнд 1413,</a:t>
            </a:r>
          </a:p>
          <a:p>
            <a:pPr marL="795338">
              <a:buFont typeface="Wingdings" panose="05000000000000000000" pitchFamily="2" charset="2"/>
              <a:buChar char="v"/>
            </a:pPr>
            <a:r>
              <a:rPr lang="mn-MN" sz="2400" dirty="0" smtClean="0">
                <a:latin typeface="Times New Roman" panose="02020603050405020304" pitchFamily="18" charset="0"/>
                <a:cs typeface="Times New Roman" panose="02020603050405020304" pitchFamily="18" charset="0"/>
              </a:rPr>
              <a:t>Түүхий эдэд 182,</a:t>
            </a:r>
          </a:p>
          <a:p>
            <a:pPr marL="795338">
              <a:buFont typeface="Wingdings" panose="05000000000000000000" pitchFamily="2" charset="2"/>
              <a:buChar char="v"/>
            </a:pPr>
            <a:r>
              <a:rPr lang="mn-MN" sz="2400" dirty="0" smtClean="0">
                <a:latin typeface="Times New Roman" panose="02020603050405020304" pitchFamily="18" charset="0"/>
                <a:cs typeface="Times New Roman" panose="02020603050405020304" pitchFamily="18" charset="0"/>
              </a:rPr>
              <a:t>Гурил 454 нийт 2220 дээжинд химийн шинжилгээ хийсэн.</a:t>
            </a:r>
            <a:endParaRPr lang="en-US" sz="2400" dirty="0">
              <a:latin typeface="Times New Roman" panose="02020603050405020304" pitchFamily="18" charset="0"/>
              <a:cs typeface="Times New Roman" panose="02020603050405020304" pitchFamily="18" charset="0"/>
            </a:endParaRPr>
          </a:p>
        </p:txBody>
      </p:sp>
      <p:sp>
        <p:nvSpPr>
          <p:cNvPr id="4" name="Rounded Rectangle 3"/>
          <p:cNvSpPr/>
          <p:nvPr/>
        </p:nvSpPr>
        <p:spPr>
          <a:xfrm>
            <a:off x="2589212" y="498763"/>
            <a:ext cx="8847117" cy="73627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mn-MN" b="1" dirty="0" smtClean="0">
                <a:latin typeface="Times New Roman" panose="02020603050405020304" pitchFamily="18" charset="0"/>
                <a:cs typeface="Times New Roman" panose="02020603050405020304" pitchFamily="18" charset="0"/>
              </a:rPr>
              <a:t>ИТГЭМЖЛЭГДСЭН ЛАБОРАТОРИ</a:t>
            </a:r>
            <a:endParaRPr lang="en-US"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6769326" y="2026721"/>
            <a:ext cx="4667003" cy="3046988"/>
          </a:xfrm>
          <a:prstGeom prst="rect">
            <a:avLst/>
          </a:prstGeom>
          <a:noFill/>
        </p:spPr>
        <p:txBody>
          <a:bodyPr wrap="square" rtlCol="0">
            <a:spAutoFit/>
          </a:bodyPr>
          <a:lstStyle/>
          <a:p>
            <a:r>
              <a:rPr lang="mn-MN" sz="2400" b="1" dirty="0" smtClean="0">
                <a:latin typeface="Times New Roman" panose="02020603050405020304" pitchFamily="18" charset="0"/>
                <a:cs typeface="Times New Roman" panose="02020603050405020304" pitchFamily="18" charset="0"/>
              </a:rPr>
              <a:t>Нян судлалын лаборатори:</a:t>
            </a:r>
          </a:p>
          <a:p>
            <a:pPr marL="463550" indent="-285750">
              <a:buFont typeface="Wingdings" panose="05000000000000000000" pitchFamily="2" charset="2"/>
              <a:buChar char="v"/>
            </a:pPr>
            <a:r>
              <a:rPr lang="mn-MN" sz="2400" dirty="0" smtClean="0">
                <a:latin typeface="Times New Roman" panose="02020603050405020304" pitchFamily="18" charset="0"/>
                <a:cs typeface="Times New Roman" panose="02020603050405020304" pitchFamily="18" charset="0"/>
              </a:rPr>
              <a:t>Бактерийн ерөнхий тоо 220,</a:t>
            </a:r>
          </a:p>
          <a:p>
            <a:pPr marL="463550" indent="-285750">
              <a:buFont typeface="Wingdings" panose="05000000000000000000" pitchFamily="2" charset="2"/>
              <a:buChar char="v"/>
            </a:pPr>
            <a:r>
              <a:rPr lang="en-US" sz="2400" dirty="0" smtClean="0">
                <a:latin typeface="Times New Roman" panose="02020603050405020304" pitchFamily="18" charset="0"/>
                <a:cs typeface="Times New Roman" panose="02020603050405020304" pitchFamily="18" charset="0"/>
              </a:rPr>
              <a:t>Salmonella 476,</a:t>
            </a:r>
          </a:p>
          <a:p>
            <a:pPr marL="463550" indent="-285750">
              <a:buFont typeface="Wingdings" panose="05000000000000000000" pitchFamily="2" charset="2"/>
              <a:buChar char="v"/>
            </a:pPr>
            <a:r>
              <a:rPr lang="mn-MN" sz="2400" dirty="0" smtClean="0">
                <a:latin typeface="Times New Roman" panose="02020603050405020304" pitchFamily="18" charset="0"/>
                <a:cs typeface="Times New Roman" panose="02020603050405020304" pitchFamily="18" charset="0"/>
              </a:rPr>
              <a:t>Хөгц мөөгөнцөр 23,</a:t>
            </a:r>
          </a:p>
          <a:p>
            <a:pPr marL="463550" indent="-285750">
              <a:buFont typeface="Wingdings" panose="05000000000000000000" pitchFamily="2" charset="2"/>
              <a:buChar char="v"/>
            </a:pPr>
            <a:r>
              <a:rPr lang="mn-MN" sz="2400" dirty="0" smtClean="0">
                <a:latin typeface="Times New Roman" panose="02020603050405020304" pitchFamily="18" charset="0"/>
                <a:cs typeface="Times New Roman" panose="02020603050405020304" pitchFamily="18" charset="0"/>
              </a:rPr>
              <a:t>Салс үүсгэгч 58,</a:t>
            </a:r>
          </a:p>
          <a:p>
            <a:pPr marL="463550" indent="-285750">
              <a:buFont typeface="Wingdings" panose="05000000000000000000" pitchFamily="2" charset="2"/>
              <a:buChar char="v"/>
            </a:pPr>
            <a:r>
              <a:rPr lang="en-US" sz="2400" dirty="0" err="1" smtClean="0">
                <a:latin typeface="Times New Roman" panose="02020603050405020304" pitchFamily="18" charset="0"/>
                <a:cs typeface="Times New Roman" panose="02020603050405020304" pitchFamily="18" charset="0"/>
              </a:rPr>
              <a:t>E.coli</a:t>
            </a:r>
            <a:r>
              <a:rPr lang="en-US" sz="2400" dirty="0" smtClean="0">
                <a:latin typeface="Times New Roman" panose="02020603050405020304" pitchFamily="18" charset="0"/>
                <a:cs typeface="Times New Roman" panose="02020603050405020304" pitchFamily="18" charset="0"/>
              </a:rPr>
              <a:t> 507</a:t>
            </a:r>
            <a:r>
              <a:rPr lang="mn-MN" sz="2400" dirty="0" smtClean="0">
                <a:latin typeface="Times New Roman" panose="02020603050405020304" pitchFamily="18" charset="0"/>
                <a:cs typeface="Times New Roman" panose="02020603050405020304" pitchFamily="18" charset="0"/>
              </a:rPr>
              <a:t>,</a:t>
            </a:r>
          </a:p>
          <a:p>
            <a:pPr marL="463550" indent="-285750">
              <a:buFont typeface="Wingdings" panose="05000000000000000000" pitchFamily="2" charset="2"/>
              <a:buChar char="v"/>
            </a:pPr>
            <a:r>
              <a:rPr lang="mn-MN" sz="2400" dirty="0" smtClean="0">
                <a:latin typeface="Times New Roman" panose="02020603050405020304" pitchFamily="18" charset="0"/>
                <a:cs typeface="Times New Roman" panose="02020603050405020304" pitchFamily="18" charset="0"/>
              </a:rPr>
              <a:t>Арчдас 573 нийт 1857 шинжилгээ хийсэн.</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4483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006930" y="427513"/>
            <a:ext cx="9393382" cy="581891"/>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mn-MN" b="1" dirty="0" smtClean="0">
                <a:latin typeface="Times New Roman" panose="02020603050405020304" pitchFamily="18" charset="0"/>
                <a:cs typeface="Times New Roman" panose="02020603050405020304" pitchFamily="18" charset="0"/>
              </a:rPr>
              <a:t>БОРЛУУЛАЛТ / хагас жил /</a:t>
            </a:r>
            <a:endParaRPr lang="en-US" b="1" dirty="0">
              <a:latin typeface="Times New Roman" panose="02020603050405020304" pitchFamily="18" charset="0"/>
              <a:cs typeface="Times New Roman" panose="02020603050405020304" pitchFamily="18" charset="0"/>
            </a:endParaRPr>
          </a:p>
        </p:txBody>
      </p:sp>
      <p:graphicFrame>
        <p:nvGraphicFramePr>
          <p:cNvPr id="7" name="Chart 6"/>
          <p:cNvGraphicFramePr/>
          <p:nvPr>
            <p:extLst>
              <p:ext uri="{D42A27DB-BD31-4B8C-83A1-F6EECF244321}">
                <p14:modId xmlns:p14="http://schemas.microsoft.com/office/powerpoint/2010/main" val="2681914993"/>
              </p:ext>
            </p:extLst>
          </p:nvPr>
        </p:nvGraphicFramePr>
        <p:xfrm>
          <a:off x="2333214" y="1575832"/>
          <a:ext cx="8128000" cy="45302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55691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06930" y="2082230"/>
            <a:ext cx="8915400" cy="3777622"/>
          </a:xfrm>
        </p:spPr>
        <p:txBody>
          <a:bodyPr>
            <a:normAutofit/>
          </a:bodyPr>
          <a:lstStyle/>
          <a:p>
            <a:r>
              <a:rPr lang="mn-MN" dirty="0" smtClean="0">
                <a:latin typeface="Times New Roman" panose="02020603050405020304" pitchFamily="18" charset="0"/>
                <a:cs typeface="Times New Roman" panose="02020603050405020304" pitchFamily="18" charset="0"/>
              </a:rPr>
              <a:t>Компанийн эрсдэлийн удирдлагыг хэрэгжүүлэх, эрсдэлийн бодлого, журамтай болох, эрсдэлийн нөхцөл байдал болон эрсдэлийн үнэлгээ хийх, эрсдэлийг бууруулах, гарч болзошгүй эрсдэлээс урьдчилан сэргийлэх гэсэн үндсэн чиг үүргийн хүрээнд ажиллана.</a:t>
            </a:r>
          </a:p>
          <a:p>
            <a:r>
              <a:rPr lang="mn-MN" dirty="0" smtClean="0">
                <a:latin typeface="Times New Roman" panose="02020603050405020304" pitchFamily="18" charset="0"/>
                <a:cs typeface="Times New Roman" panose="02020603050405020304" pitchFamily="18" charset="0"/>
              </a:rPr>
              <a:t>Бизнес төлөвлөгөөг макро эдийн засгийн нөхцөл байдал, түүхэн борлуулалтын дүнтэй уялдуулан гаргах.</a:t>
            </a:r>
          </a:p>
          <a:p>
            <a:r>
              <a:rPr lang="mn-MN" dirty="0" smtClean="0">
                <a:latin typeface="Times New Roman" panose="02020603050405020304" pitchFamily="18" charset="0"/>
                <a:cs typeface="Times New Roman" panose="02020603050405020304" pitchFamily="18" charset="0"/>
              </a:rPr>
              <a:t>Ажилтан, албан хаагчаас авах авлагыг бууруулах, гарч болзошгүй эрсдэлийг урьдчилан тооцоолох.</a:t>
            </a:r>
          </a:p>
          <a:p>
            <a:r>
              <a:rPr lang="mn-MN" dirty="0" smtClean="0">
                <a:latin typeface="Times New Roman" panose="02020603050405020304" pitchFamily="18" charset="0"/>
                <a:cs typeface="Times New Roman" panose="02020603050405020304" pitchFamily="18" charset="0"/>
              </a:rPr>
              <a:t>Борлуулалтын эрсдэлийг бууруулах.</a:t>
            </a:r>
            <a:endParaRPr lang="en-US" dirty="0">
              <a:latin typeface="Times New Roman" panose="02020603050405020304" pitchFamily="18" charset="0"/>
              <a:cs typeface="Times New Roman" panose="02020603050405020304" pitchFamily="18" charset="0"/>
            </a:endParaRPr>
          </a:p>
        </p:txBody>
      </p:sp>
      <p:sp>
        <p:nvSpPr>
          <p:cNvPr id="4" name="Rounded Rectangle 3"/>
          <p:cNvSpPr/>
          <p:nvPr/>
        </p:nvSpPr>
        <p:spPr>
          <a:xfrm>
            <a:off x="2006930" y="427513"/>
            <a:ext cx="9393382" cy="581891"/>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mn-MN" b="1" dirty="0" smtClean="0">
                <a:latin typeface="Times New Roman" panose="02020603050405020304" pitchFamily="18" charset="0"/>
                <a:cs typeface="Times New Roman" panose="02020603050405020304" pitchFamily="18" charset="0"/>
              </a:rPr>
              <a:t>ЭРСДЭЛИЙН УДИРДЛАГА</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45129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latin typeface="Times New Roman" panose="02020603050405020304" pitchFamily="18" charset="0"/>
                <a:cs typeface="Times New Roman" panose="02020603050405020304" pitchFamily="18" charset="0"/>
              </a:rPr>
              <a:t>ISO</a:t>
            </a:r>
            <a:r>
              <a:rPr lang="mn-MN" dirty="0" smtClean="0">
                <a:latin typeface="Times New Roman" panose="02020603050405020304" pitchFamily="18" charset="0"/>
                <a:cs typeface="Times New Roman" panose="02020603050405020304" pitchFamily="18" charset="0"/>
              </a:rPr>
              <a:t>9001:20105 олон улсын стандарт: Хэрэглэгчийн эрэлт хэрэгцээ таашаалд нийцүүлэн бүтээгдэхүүний чанарыг сайжируулан, үйлдвэрлэлийн үр ашгийг  нэмэгдүүлж, бүтээмжийг дээшлүүлэн үйлдвэрлэлд гарч болзошгүй эрсдэлээс урьдчилан сэргийлэх арга хэмжээг авч ажиллан </a:t>
            </a:r>
            <a:r>
              <a:rPr lang="en-US" dirty="0" smtClean="0">
                <a:latin typeface="Times New Roman" panose="02020603050405020304" pitchFamily="18" charset="0"/>
                <a:cs typeface="Times New Roman" panose="02020603050405020304" pitchFamily="18" charset="0"/>
              </a:rPr>
              <a:t>ISO</a:t>
            </a:r>
            <a:r>
              <a:rPr lang="mn-MN" dirty="0" smtClean="0">
                <a:latin typeface="Times New Roman" panose="02020603050405020304" pitchFamily="18" charset="0"/>
                <a:cs typeface="Times New Roman" panose="02020603050405020304" pitchFamily="18" charset="0"/>
              </a:rPr>
              <a:t>9001:2005 олон улсын стандартыг 2018 оны 1 дүгээр сарын 7-ны өдөр батлатжаа авсан.</a:t>
            </a:r>
          </a:p>
          <a:p>
            <a:pPr marL="0" indent="0">
              <a:buNone/>
            </a:pPr>
            <a:endParaRPr lang="mn-MN"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ISO/IEC </a:t>
            </a:r>
            <a:r>
              <a:rPr lang="mn-MN" dirty="0" smtClean="0">
                <a:latin typeface="Times New Roman" panose="02020603050405020304" pitchFamily="18" charset="0"/>
                <a:cs typeface="Times New Roman" panose="02020603050405020304" pitchFamily="18" charset="0"/>
              </a:rPr>
              <a:t>17025:2007 : 2017 онд Стандартчилал Хэмжил зүйн газрын итгэмжлэлийн хэлтсийн дэргэдэх Хүнс, хүрээлэн буй орчны сорилтын лабораторийн итгэмжлэлийн техникийн хорооны магадлан үнэлгээнд давтан орж </a:t>
            </a:r>
            <a:r>
              <a:rPr lang="en-US" dirty="0" smtClean="0">
                <a:latin typeface="Times New Roman" panose="02020603050405020304" pitchFamily="18" charset="0"/>
                <a:cs typeface="Times New Roman" panose="02020603050405020304" pitchFamily="18" charset="0"/>
              </a:rPr>
              <a:t>ISO/IEC 17025</a:t>
            </a:r>
            <a:r>
              <a:rPr lang="mn-MN" dirty="0" smtClean="0">
                <a:latin typeface="Times New Roman" panose="02020603050405020304" pitchFamily="18" charset="0"/>
                <a:cs typeface="Times New Roman" panose="02020603050405020304" pitchFamily="18" charset="0"/>
              </a:rPr>
              <a:t>:2007 стандартыг нэвтрүүлсэн.</a:t>
            </a:r>
            <a:endParaRPr lang="en-US" dirty="0">
              <a:latin typeface="Times New Roman" panose="02020603050405020304" pitchFamily="18" charset="0"/>
              <a:cs typeface="Times New Roman" panose="02020603050405020304" pitchFamily="18" charset="0"/>
            </a:endParaRPr>
          </a:p>
        </p:txBody>
      </p:sp>
      <p:sp>
        <p:nvSpPr>
          <p:cNvPr id="4" name="Rounded Rectangle 3"/>
          <p:cNvSpPr/>
          <p:nvPr/>
        </p:nvSpPr>
        <p:spPr>
          <a:xfrm>
            <a:off x="2006930" y="427513"/>
            <a:ext cx="9393382" cy="581891"/>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mn-MN" b="1" dirty="0" smtClean="0">
                <a:latin typeface="Times New Roman" panose="02020603050405020304" pitchFamily="18" charset="0"/>
                <a:cs typeface="Times New Roman" panose="02020603050405020304" pitchFamily="18" charset="0"/>
              </a:rPr>
              <a:t>ЧАНАРЫН УДИРДЛАГА</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2258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38382" y="2311685"/>
            <a:ext cx="9698805" cy="1569660"/>
          </a:xfrm>
          <a:prstGeom prst="rect">
            <a:avLst/>
          </a:prstGeom>
          <a:noFill/>
        </p:spPr>
        <p:txBody>
          <a:bodyPr wrap="square" rtlCol="0">
            <a:spAutoFit/>
          </a:bodyPr>
          <a:lstStyle/>
          <a:p>
            <a:pPr algn="ctr"/>
            <a:r>
              <a:rPr lang="mn-MN" sz="4800" b="1" dirty="0" smtClean="0">
                <a:solidFill>
                  <a:srgbClr val="FFC000"/>
                </a:solidFill>
                <a:latin typeface="Times New Roman" panose="02020603050405020304" pitchFamily="18" charset="0"/>
                <a:cs typeface="Times New Roman" panose="02020603050405020304" pitchFamily="18" charset="0"/>
              </a:rPr>
              <a:t>АНХААРАЛ ТАВЬСАНД БАЯРЛАЛАА.</a:t>
            </a:r>
            <a:endParaRPr lang="en-US" sz="4800" b="1" dirty="0">
              <a:solidFill>
                <a:srgbClr val="FFC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832615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5148</TotalTime>
  <Words>1518</Words>
  <Application>Microsoft Office PowerPoint</Application>
  <PresentationFormat>Widescreen</PresentationFormat>
  <Paragraphs>247</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Century Gothic</vt:lpstr>
      <vt:lpstr>Mongolian Baiti</vt:lpstr>
      <vt:lpstr>Times New Roman</vt:lpstr>
      <vt:lpstr>Wingdings</vt:lpstr>
      <vt:lpstr>Wingdings 3</vt:lpstr>
      <vt:lpstr>Wisp</vt:lpstr>
      <vt:lpstr>PowerPoint Presentation</vt:lpstr>
      <vt:lpstr>БИДНИЙ ҮНЭТ ЗҮЙЛ</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БИДНИЙ ҮНЭТ ЗҮЙЛ</dc:title>
  <dc:creator>user</dc:creator>
  <cp:lastModifiedBy>user</cp:lastModifiedBy>
  <cp:revision>76</cp:revision>
  <cp:lastPrinted>2019-08-01T09:35:35Z</cp:lastPrinted>
  <dcterms:created xsi:type="dcterms:W3CDTF">2019-07-26T07:47:15Z</dcterms:created>
  <dcterms:modified xsi:type="dcterms:W3CDTF">2019-08-02T05:15:02Z</dcterms:modified>
</cp:coreProperties>
</file>