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8" r:id="rId5"/>
    <p:sldId id="267" r:id="rId6"/>
    <p:sldId id="259" r:id="rId7"/>
    <p:sldId id="258" r:id="rId8"/>
    <p:sldId id="264" r:id="rId9"/>
    <p:sldId id="262" r:id="rId10"/>
    <p:sldId id="260" r:id="rId11"/>
    <p:sldId id="261" r:id="rId12"/>
    <p:sldId id="265" r:id="rId13"/>
    <p:sldId id="263" r:id="rId14"/>
    <p:sldId id="269" r:id="rId15"/>
  </p:sldIdLst>
  <p:sldSz cx="12192000" cy="6858000"/>
  <p:notesSz cx="6954838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6" autoAdjust="0"/>
    <p:restoredTop sz="94660"/>
  </p:normalViewPr>
  <p:slideViewPr>
    <p:cSldViewPr snapToGrid="0">
      <p:cViewPr varScale="1">
        <p:scale>
          <a:sx n="85" d="100"/>
          <a:sy n="85" d="100"/>
        </p:scale>
        <p:origin x="60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150" baseline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mn-MN" dirty="0">
                <a:solidFill>
                  <a:srgbClr val="002060"/>
                </a:solidFill>
              </a:rPr>
              <a:t>Насны бүтэц</a:t>
            </a:r>
            <a:endParaRPr lang="en-US" dirty="0">
              <a:solidFill>
                <a:srgbClr val="002060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150" baseline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0736635711341106"/>
          <c:y val="0.1500246062992126"/>
          <c:w val="0.55257987444471612"/>
          <c:h val="0.8499753937007874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pattFill prst="ltUpDiag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1"/>
                </a:innerShdw>
              </a:effectLst>
            </c:spPr>
          </c:dPt>
          <c:dPt>
            <c:idx val="1"/>
            <c:bubble3D val="0"/>
            <c:spPr>
              <a:pattFill prst="ltUpDiag">
                <a:fgClr>
                  <a:schemeClr val="accent2"/>
                </a:fgClr>
                <a:bgClr>
                  <a:schemeClr val="accent2">
                    <a:lumMod val="20000"/>
                    <a:lumOff val="80000"/>
                  </a:schemeClr>
                </a:bgClr>
              </a:patt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2"/>
                </a:innerShdw>
              </a:effectLst>
            </c:spPr>
          </c:dPt>
          <c:dPt>
            <c:idx val="2"/>
            <c:bubble3D val="0"/>
            <c:spPr>
              <a:pattFill prst="ltUpDiag">
                <a:fgClr>
                  <a:schemeClr val="accent3"/>
                </a:fgClr>
                <a:bgClr>
                  <a:schemeClr val="accent3">
                    <a:lumMod val="20000"/>
                    <a:lumOff val="80000"/>
                  </a:schemeClr>
                </a:bgClr>
              </a:patt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3"/>
                </a:innerShdw>
              </a:effectLst>
            </c:spPr>
          </c:dPt>
          <c:dPt>
            <c:idx val="3"/>
            <c:bubble3D val="0"/>
            <c:spPr>
              <a:pattFill prst="ltUpDiag">
                <a:fgClr>
                  <a:schemeClr val="accent4"/>
                </a:fgClr>
                <a:bgClr>
                  <a:schemeClr val="accent4">
                    <a:lumMod val="20000"/>
                    <a:lumOff val="80000"/>
                  </a:schemeClr>
                </a:bgClr>
              </a:patt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4"/>
                </a:innerShdw>
              </a:effectLst>
            </c:spPr>
          </c:dPt>
          <c:dPt>
            <c:idx val="4"/>
            <c:bubble3D val="0"/>
            <c:spPr>
              <a:pattFill prst="ltUpDiag">
                <a:fgClr>
                  <a:schemeClr val="accent5"/>
                </a:fgClr>
                <a:bgClr>
                  <a:schemeClr val="accent5">
                    <a:lumMod val="20000"/>
                    <a:lumOff val="80000"/>
                  </a:schemeClr>
                </a:bgClr>
              </a:patt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5"/>
                </a:innerShdw>
              </a:effectLst>
            </c:spPr>
          </c:dPt>
          <c:dLbls>
            <c:dLbl>
              <c:idx val="0"/>
              <c:layout>
                <c:manualLayout>
                  <c:x val="-2.4369361227233356E-2"/>
                  <c:y val="-6.0178287484337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5.3612594699913474E-2"/>
                  <c:y val="1.5044571871084435E-2"/>
                </c:manualLayout>
              </c:layout>
              <c:spPr>
                <a:solidFill>
                  <a:prstClr val="white"/>
                </a:solidFill>
                <a:ln>
                  <a:solidFill>
                    <a:prstClr val="black">
                      <a:lumMod val="25000"/>
                      <a:lumOff val="75000"/>
                    </a:prst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rgbClr val="FF0000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ightArrowCallout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</c:extLst>
            </c:dLbl>
            <c:dLbl>
              <c:idx val="2"/>
              <c:spPr>
                <a:solidFill>
                  <a:prstClr val="white"/>
                </a:solidFill>
                <a:ln>
                  <a:solidFill>
                    <a:prstClr val="black">
                      <a:lumMod val="25000"/>
                      <a:lumOff val="75000"/>
                    </a:prst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rgbClr val="7030A0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ightArrowCallout">
                      <a:avLst/>
                    </a:prstGeom>
                    <a:noFill/>
                    <a:ln>
                      <a:noFill/>
                    </a:ln>
                  </c15:spPr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ightArrowCallout">
                    <a:avLst/>
                  </a:prstGeom>
                  <a:noFill/>
                  <a:ln>
                    <a:noFill/>
                  </a:ln>
                </c15:spPr>
                <c15:layout/>
              </c:ext>
            </c:extLst>
          </c:dLbls>
          <c:cat>
            <c:strRef>
              <c:f>Sheet1!$A$2:$A$6</c:f>
              <c:strCache>
                <c:ptCount val="5"/>
                <c:pt idx="0">
                  <c:v>20 хүртэл</c:v>
                </c:pt>
                <c:pt idx="1">
                  <c:v>21-30</c:v>
                </c:pt>
                <c:pt idx="2">
                  <c:v>31-40</c:v>
                </c:pt>
                <c:pt idx="3">
                  <c:v>41-50</c:v>
                </c:pt>
                <c:pt idx="4">
                  <c:v>50 дээш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0.54</c:v>
                </c:pt>
                <c:pt idx="1">
                  <c:v>40.130000000000003</c:v>
                </c:pt>
                <c:pt idx="2">
                  <c:v>28.48</c:v>
                </c:pt>
                <c:pt idx="3">
                  <c:v>16.3</c:v>
                </c:pt>
                <c:pt idx="4">
                  <c:v>14.51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pPr>
        <a:noFill/>
        <a:ln>
          <a:noFill/>
        </a:ln>
        <a:effectLst/>
      </c:spPr>
    </c:plotArea>
    <c:legend>
      <c:legendPos val="t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</c:legendEntry>
      <c:layout>
        <c:manualLayout>
          <c:xMode val="edge"/>
          <c:yMode val="edge"/>
          <c:x val="8.1606636638198823E-2"/>
          <c:y val="6.7734851256558912E-2"/>
          <c:w val="0.85956803134154058"/>
          <c:h val="7.533515182513905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ltUp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 w="19050">
        <a:solidFill>
          <a:schemeClr val="lt1"/>
        </a:solidFill>
      </a:ln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 w="19050">
        <a:solidFill>
          <a:schemeClr val="lt1"/>
        </a:solidFill>
      </a:ln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4EC209F-15AF-4ED7-A593-F81A871C9188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B432951-EFD8-4A55-9843-6D5DD03D8A7E}">
      <dgm:prSet phldrT="[Text]" custT="1"/>
      <dgm:spPr/>
      <dgm:t>
        <a:bodyPr/>
        <a:lstStyle/>
        <a:p>
          <a:r>
            <a:rPr lang="mn-MN" sz="1800" b="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Бүрэн бус дунд 11,1%</a:t>
          </a:r>
          <a:endParaRPr lang="en-US" sz="1800" b="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89B09D0-E7B8-4F40-9C61-017C29FDAE83}" type="parTrans" cxnId="{A7CDF2E8-E4A6-4742-AD46-8D8FDBBFDE8F}">
      <dgm:prSet/>
      <dgm:spPr/>
      <dgm:t>
        <a:bodyPr/>
        <a:lstStyle/>
        <a:p>
          <a:endParaRPr lang="en-US" sz="14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203DCC-1CAD-4583-8BCD-8CFCA451B853}" type="sibTrans" cxnId="{A7CDF2E8-E4A6-4742-AD46-8D8FDBBFDE8F}">
      <dgm:prSet/>
      <dgm:spPr/>
      <dgm:t>
        <a:bodyPr/>
        <a:lstStyle/>
        <a:p>
          <a:endParaRPr lang="en-US" sz="14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6E326A-42F7-4D14-BDF5-F4D6001DEFF6}">
      <dgm:prSet phldrT="[Text]" custT="1"/>
      <dgm:spPr/>
      <dgm:t>
        <a:bodyPr/>
        <a:lstStyle/>
        <a:p>
          <a:r>
            <a:rPr lang="mn-MN" sz="1800" b="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Тусгай дунд 14,11%</a:t>
          </a:r>
          <a:endParaRPr lang="en-US" sz="1800" b="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CF92F4-4CF2-466B-993D-75A9D60A7CF5}" type="parTrans" cxnId="{C296E34C-5BC8-4F2A-BD8D-12D7BC35CFDE}">
      <dgm:prSet/>
      <dgm:spPr/>
      <dgm:t>
        <a:bodyPr/>
        <a:lstStyle/>
        <a:p>
          <a:endParaRPr lang="en-US" sz="14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DBE733-BCAE-44DE-B423-F5213B8B99EA}" type="sibTrans" cxnId="{C296E34C-5BC8-4F2A-BD8D-12D7BC35CFDE}">
      <dgm:prSet/>
      <dgm:spPr/>
      <dgm:t>
        <a:bodyPr/>
        <a:lstStyle/>
        <a:p>
          <a:endParaRPr lang="en-US" sz="14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778B1B-24C5-4739-923D-8A2BA0ADD24B}">
      <dgm:prSet phldrT="[Text]" custT="1"/>
      <dgm:spPr/>
      <dgm:t>
        <a:bodyPr/>
        <a:lstStyle/>
        <a:p>
          <a:r>
            <a:rPr lang="mn-MN" sz="1800" b="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Дээд 28,36%</a:t>
          </a:r>
          <a:endParaRPr lang="en-US" sz="1800" b="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2CCDF9-9FC5-47A7-86C8-BC50A43957EB}" type="parTrans" cxnId="{83F60F90-11F2-40F4-B333-40F671FDA36B}">
      <dgm:prSet/>
      <dgm:spPr/>
      <dgm:t>
        <a:bodyPr/>
        <a:lstStyle/>
        <a:p>
          <a:endParaRPr lang="en-US" sz="14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C9BCF1-7335-429E-A580-4DC0D2670D4E}" type="sibTrans" cxnId="{83F60F90-11F2-40F4-B333-40F671FDA36B}">
      <dgm:prSet/>
      <dgm:spPr/>
      <dgm:t>
        <a:bodyPr/>
        <a:lstStyle/>
        <a:p>
          <a:endParaRPr lang="en-US" sz="14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DB2A4C-BA47-4987-8449-91EAE40252AD}">
      <dgm:prSet custT="1"/>
      <dgm:spPr/>
      <dgm:t>
        <a:bodyPr/>
        <a:lstStyle/>
        <a:p>
          <a:r>
            <a:rPr lang="mn-MN" sz="1800" b="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Бүрэн дунд 46,44%</a:t>
          </a:r>
          <a:endParaRPr lang="en-US" sz="1800" b="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C4AA3F-6D07-4292-BEF1-90B59C8C996F}" type="parTrans" cxnId="{552C3A36-810A-4887-8086-800B5B1A1F7B}">
      <dgm:prSet/>
      <dgm:spPr/>
      <dgm:t>
        <a:bodyPr/>
        <a:lstStyle/>
        <a:p>
          <a:endParaRPr lang="en-US" sz="14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A4472A0-60C5-4968-8D13-107E7FDDEDE0}" type="sibTrans" cxnId="{552C3A36-810A-4887-8086-800B5B1A1F7B}">
      <dgm:prSet/>
      <dgm:spPr/>
      <dgm:t>
        <a:bodyPr/>
        <a:lstStyle/>
        <a:p>
          <a:endParaRPr lang="en-US" sz="1400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8E5FF8-8117-4627-BA4F-7C3AB6914CA6}" type="pres">
      <dgm:prSet presAssocID="{F4EC209F-15AF-4ED7-A593-F81A871C9188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1A781B0C-5E22-42BE-8DE5-AD1BCC62C3E9}" type="pres">
      <dgm:prSet presAssocID="{0B432951-EFD8-4A55-9843-6D5DD03D8A7E}" presName="composite" presStyleCnt="0"/>
      <dgm:spPr/>
    </dgm:pt>
    <dgm:pt modelId="{A7221DEC-5BEC-4AF5-AC81-C995B5E82C9E}" type="pres">
      <dgm:prSet presAssocID="{0B432951-EFD8-4A55-9843-6D5DD03D8A7E}" presName="LShape" presStyleLbl="alignNode1" presStyleIdx="0" presStyleCnt="7"/>
      <dgm:spPr/>
    </dgm:pt>
    <dgm:pt modelId="{66277E8B-5EE9-46D9-9B6E-0D56135C025F}" type="pres">
      <dgm:prSet presAssocID="{0B432951-EFD8-4A55-9843-6D5DD03D8A7E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68CA75-D1FC-40A4-A30C-9B68A1588AD8}" type="pres">
      <dgm:prSet presAssocID="{0B432951-EFD8-4A55-9843-6D5DD03D8A7E}" presName="Triangle" presStyleLbl="alignNode1" presStyleIdx="1" presStyleCnt="7"/>
      <dgm:spPr/>
    </dgm:pt>
    <dgm:pt modelId="{80464B39-F256-4870-A272-A5FA8D148115}" type="pres">
      <dgm:prSet presAssocID="{D8203DCC-1CAD-4583-8BCD-8CFCA451B853}" presName="sibTrans" presStyleCnt="0"/>
      <dgm:spPr/>
    </dgm:pt>
    <dgm:pt modelId="{757061AB-81F6-488B-8558-E09834F4AEFD}" type="pres">
      <dgm:prSet presAssocID="{D8203DCC-1CAD-4583-8BCD-8CFCA451B853}" presName="space" presStyleCnt="0"/>
      <dgm:spPr/>
    </dgm:pt>
    <dgm:pt modelId="{5C9FB569-E70A-44EA-B025-4D9360124BF1}" type="pres">
      <dgm:prSet presAssocID="{CDDB2A4C-BA47-4987-8449-91EAE40252AD}" presName="composite" presStyleCnt="0"/>
      <dgm:spPr/>
    </dgm:pt>
    <dgm:pt modelId="{02AB93A1-B162-49AB-99C9-685186B89EB4}" type="pres">
      <dgm:prSet presAssocID="{CDDB2A4C-BA47-4987-8449-91EAE40252AD}" presName="LShape" presStyleLbl="alignNode1" presStyleIdx="2" presStyleCnt="7"/>
      <dgm:spPr/>
    </dgm:pt>
    <dgm:pt modelId="{8DB7A640-219B-4921-86D3-3035196E1094}" type="pres">
      <dgm:prSet presAssocID="{CDDB2A4C-BA47-4987-8449-91EAE40252AD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254F4F-BC7C-4D85-AA51-61E7684D6795}" type="pres">
      <dgm:prSet presAssocID="{CDDB2A4C-BA47-4987-8449-91EAE40252AD}" presName="Triangle" presStyleLbl="alignNode1" presStyleIdx="3" presStyleCnt="7"/>
      <dgm:spPr/>
    </dgm:pt>
    <dgm:pt modelId="{781761AF-E0F0-4A2C-924D-CD99B2AE2162}" type="pres">
      <dgm:prSet presAssocID="{6A4472A0-60C5-4968-8D13-107E7FDDEDE0}" presName="sibTrans" presStyleCnt="0"/>
      <dgm:spPr/>
    </dgm:pt>
    <dgm:pt modelId="{512EE9E1-91BF-43F8-963D-158781356CED}" type="pres">
      <dgm:prSet presAssocID="{6A4472A0-60C5-4968-8D13-107E7FDDEDE0}" presName="space" presStyleCnt="0"/>
      <dgm:spPr/>
    </dgm:pt>
    <dgm:pt modelId="{B65BAD8B-482B-4475-8543-79F9F82AFBCA}" type="pres">
      <dgm:prSet presAssocID="{F76E326A-42F7-4D14-BDF5-F4D6001DEFF6}" presName="composite" presStyleCnt="0"/>
      <dgm:spPr/>
    </dgm:pt>
    <dgm:pt modelId="{B5789CD0-4923-40BD-B0E5-9B305CF435D7}" type="pres">
      <dgm:prSet presAssocID="{F76E326A-42F7-4D14-BDF5-F4D6001DEFF6}" presName="LShape" presStyleLbl="alignNode1" presStyleIdx="4" presStyleCnt="7"/>
      <dgm:spPr/>
    </dgm:pt>
    <dgm:pt modelId="{C76B8A66-FB63-4247-B597-85B8F21BFA3B}" type="pres">
      <dgm:prSet presAssocID="{F76E326A-42F7-4D14-BDF5-F4D6001DEFF6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45A93D-1C73-4AED-9F09-54352BF3CE53}" type="pres">
      <dgm:prSet presAssocID="{F76E326A-42F7-4D14-BDF5-F4D6001DEFF6}" presName="Triangle" presStyleLbl="alignNode1" presStyleIdx="5" presStyleCnt="7"/>
      <dgm:spPr/>
    </dgm:pt>
    <dgm:pt modelId="{4F2619D6-B3F7-4CCA-A7CA-49DB7B8B825C}" type="pres">
      <dgm:prSet presAssocID="{99DBE733-BCAE-44DE-B423-F5213B8B99EA}" presName="sibTrans" presStyleCnt="0"/>
      <dgm:spPr/>
    </dgm:pt>
    <dgm:pt modelId="{1F8F6F83-289C-4DEC-9418-2DF4AE5B262A}" type="pres">
      <dgm:prSet presAssocID="{99DBE733-BCAE-44DE-B423-F5213B8B99EA}" presName="space" presStyleCnt="0"/>
      <dgm:spPr/>
    </dgm:pt>
    <dgm:pt modelId="{CDD92E0F-A77E-49E9-8ECE-6BB12FB28741}" type="pres">
      <dgm:prSet presAssocID="{8A778B1B-24C5-4739-923D-8A2BA0ADD24B}" presName="composite" presStyleCnt="0"/>
      <dgm:spPr/>
    </dgm:pt>
    <dgm:pt modelId="{0AEE2D1E-FD91-4807-B624-8D92159D90F2}" type="pres">
      <dgm:prSet presAssocID="{8A778B1B-24C5-4739-923D-8A2BA0ADD24B}" presName="LShape" presStyleLbl="alignNode1" presStyleIdx="6" presStyleCnt="7"/>
      <dgm:spPr/>
    </dgm:pt>
    <dgm:pt modelId="{B0201687-8E8E-490A-A481-8F560656682D}" type="pres">
      <dgm:prSet presAssocID="{8A778B1B-24C5-4739-923D-8A2BA0ADD24B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E54DF20-1122-4307-997A-A3047856E2DE}" type="presOf" srcId="{F4EC209F-15AF-4ED7-A593-F81A871C9188}" destId="{318E5FF8-8117-4627-BA4F-7C3AB6914CA6}" srcOrd="0" destOrd="0" presId="urn:microsoft.com/office/officeart/2009/3/layout/StepUpProcess"/>
    <dgm:cxn modelId="{317B0E4E-D373-4776-9CDF-B9F6F5F12B59}" type="presOf" srcId="{8A778B1B-24C5-4739-923D-8A2BA0ADD24B}" destId="{B0201687-8E8E-490A-A481-8F560656682D}" srcOrd="0" destOrd="0" presId="urn:microsoft.com/office/officeart/2009/3/layout/StepUpProcess"/>
    <dgm:cxn modelId="{552C3A36-810A-4887-8086-800B5B1A1F7B}" srcId="{F4EC209F-15AF-4ED7-A593-F81A871C9188}" destId="{CDDB2A4C-BA47-4987-8449-91EAE40252AD}" srcOrd="1" destOrd="0" parTransId="{DDC4AA3F-6D07-4292-BEF1-90B59C8C996F}" sibTransId="{6A4472A0-60C5-4968-8D13-107E7FDDEDE0}"/>
    <dgm:cxn modelId="{83F60F90-11F2-40F4-B333-40F671FDA36B}" srcId="{F4EC209F-15AF-4ED7-A593-F81A871C9188}" destId="{8A778B1B-24C5-4739-923D-8A2BA0ADD24B}" srcOrd="3" destOrd="0" parTransId="{322CCDF9-9FC5-47A7-86C8-BC50A43957EB}" sibTransId="{8FC9BCF1-7335-429E-A580-4DC0D2670D4E}"/>
    <dgm:cxn modelId="{A7CDF2E8-E4A6-4742-AD46-8D8FDBBFDE8F}" srcId="{F4EC209F-15AF-4ED7-A593-F81A871C9188}" destId="{0B432951-EFD8-4A55-9843-6D5DD03D8A7E}" srcOrd="0" destOrd="0" parTransId="{989B09D0-E7B8-4F40-9C61-017C29FDAE83}" sibTransId="{D8203DCC-1CAD-4583-8BCD-8CFCA451B853}"/>
    <dgm:cxn modelId="{D774EF72-DB99-41D2-9CAF-8F30F8DF7A14}" type="presOf" srcId="{CDDB2A4C-BA47-4987-8449-91EAE40252AD}" destId="{8DB7A640-219B-4921-86D3-3035196E1094}" srcOrd="0" destOrd="0" presId="urn:microsoft.com/office/officeart/2009/3/layout/StepUpProcess"/>
    <dgm:cxn modelId="{C296E34C-5BC8-4F2A-BD8D-12D7BC35CFDE}" srcId="{F4EC209F-15AF-4ED7-A593-F81A871C9188}" destId="{F76E326A-42F7-4D14-BDF5-F4D6001DEFF6}" srcOrd="2" destOrd="0" parTransId="{9DCF92F4-4CF2-466B-993D-75A9D60A7CF5}" sibTransId="{99DBE733-BCAE-44DE-B423-F5213B8B99EA}"/>
    <dgm:cxn modelId="{89400403-2C62-4E36-ADEA-D66A60856558}" type="presOf" srcId="{0B432951-EFD8-4A55-9843-6D5DD03D8A7E}" destId="{66277E8B-5EE9-46D9-9B6E-0D56135C025F}" srcOrd="0" destOrd="0" presId="urn:microsoft.com/office/officeart/2009/3/layout/StepUpProcess"/>
    <dgm:cxn modelId="{BA2C6C80-034A-4E6B-98A3-4DF8F210A29F}" type="presOf" srcId="{F76E326A-42F7-4D14-BDF5-F4D6001DEFF6}" destId="{C76B8A66-FB63-4247-B597-85B8F21BFA3B}" srcOrd="0" destOrd="0" presId="urn:microsoft.com/office/officeart/2009/3/layout/StepUpProcess"/>
    <dgm:cxn modelId="{1CDB9039-8206-4EC1-B892-BB99B18C3B94}" type="presParOf" srcId="{318E5FF8-8117-4627-BA4F-7C3AB6914CA6}" destId="{1A781B0C-5E22-42BE-8DE5-AD1BCC62C3E9}" srcOrd="0" destOrd="0" presId="urn:microsoft.com/office/officeart/2009/3/layout/StepUpProcess"/>
    <dgm:cxn modelId="{8F5503EE-2168-455D-9A6C-2F8F558CF5CF}" type="presParOf" srcId="{1A781B0C-5E22-42BE-8DE5-AD1BCC62C3E9}" destId="{A7221DEC-5BEC-4AF5-AC81-C995B5E82C9E}" srcOrd="0" destOrd="0" presId="urn:microsoft.com/office/officeart/2009/3/layout/StepUpProcess"/>
    <dgm:cxn modelId="{9481F558-7C2C-4CC9-8AE9-1593CAA6D604}" type="presParOf" srcId="{1A781B0C-5E22-42BE-8DE5-AD1BCC62C3E9}" destId="{66277E8B-5EE9-46D9-9B6E-0D56135C025F}" srcOrd="1" destOrd="0" presId="urn:microsoft.com/office/officeart/2009/3/layout/StepUpProcess"/>
    <dgm:cxn modelId="{A51317ED-D428-4B1F-B868-16BF0BBD1BA9}" type="presParOf" srcId="{1A781B0C-5E22-42BE-8DE5-AD1BCC62C3E9}" destId="{CF68CA75-D1FC-40A4-A30C-9B68A1588AD8}" srcOrd="2" destOrd="0" presId="urn:microsoft.com/office/officeart/2009/3/layout/StepUpProcess"/>
    <dgm:cxn modelId="{E7F7A632-2D24-4084-9C9B-5BBB1796A803}" type="presParOf" srcId="{318E5FF8-8117-4627-BA4F-7C3AB6914CA6}" destId="{80464B39-F256-4870-A272-A5FA8D148115}" srcOrd="1" destOrd="0" presId="urn:microsoft.com/office/officeart/2009/3/layout/StepUpProcess"/>
    <dgm:cxn modelId="{3F26FFCE-6DFF-4C36-8D62-476FD245166A}" type="presParOf" srcId="{80464B39-F256-4870-A272-A5FA8D148115}" destId="{757061AB-81F6-488B-8558-E09834F4AEFD}" srcOrd="0" destOrd="0" presId="urn:microsoft.com/office/officeart/2009/3/layout/StepUpProcess"/>
    <dgm:cxn modelId="{3D3DEF55-3BB1-423D-9D48-1034F58E3D36}" type="presParOf" srcId="{318E5FF8-8117-4627-BA4F-7C3AB6914CA6}" destId="{5C9FB569-E70A-44EA-B025-4D9360124BF1}" srcOrd="2" destOrd="0" presId="urn:microsoft.com/office/officeart/2009/3/layout/StepUpProcess"/>
    <dgm:cxn modelId="{04BA6A7D-BEB1-4112-AC61-E338156C107C}" type="presParOf" srcId="{5C9FB569-E70A-44EA-B025-4D9360124BF1}" destId="{02AB93A1-B162-49AB-99C9-685186B89EB4}" srcOrd="0" destOrd="0" presId="urn:microsoft.com/office/officeart/2009/3/layout/StepUpProcess"/>
    <dgm:cxn modelId="{650718D7-63CE-47D6-9C3B-2790B4471A5E}" type="presParOf" srcId="{5C9FB569-E70A-44EA-B025-4D9360124BF1}" destId="{8DB7A640-219B-4921-86D3-3035196E1094}" srcOrd="1" destOrd="0" presId="urn:microsoft.com/office/officeart/2009/3/layout/StepUpProcess"/>
    <dgm:cxn modelId="{C59F92F8-53CD-4C2F-A902-CC9B7ACB98B6}" type="presParOf" srcId="{5C9FB569-E70A-44EA-B025-4D9360124BF1}" destId="{2D254F4F-BC7C-4D85-AA51-61E7684D6795}" srcOrd="2" destOrd="0" presId="urn:microsoft.com/office/officeart/2009/3/layout/StepUpProcess"/>
    <dgm:cxn modelId="{2823169E-D29A-446C-9FAD-7E40A28D1C02}" type="presParOf" srcId="{318E5FF8-8117-4627-BA4F-7C3AB6914CA6}" destId="{781761AF-E0F0-4A2C-924D-CD99B2AE2162}" srcOrd="3" destOrd="0" presId="urn:microsoft.com/office/officeart/2009/3/layout/StepUpProcess"/>
    <dgm:cxn modelId="{51937D95-8658-43E7-A004-8E57B3B18068}" type="presParOf" srcId="{781761AF-E0F0-4A2C-924D-CD99B2AE2162}" destId="{512EE9E1-91BF-43F8-963D-158781356CED}" srcOrd="0" destOrd="0" presId="urn:microsoft.com/office/officeart/2009/3/layout/StepUpProcess"/>
    <dgm:cxn modelId="{6D9CBE3F-449C-4B89-B49B-F2D18507BF6C}" type="presParOf" srcId="{318E5FF8-8117-4627-BA4F-7C3AB6914CA6}" destId="{B65BAD8B-482B-4475-8543-79F9F82AFBCA}" srcOrd="4" destOrd="0" presId="urn:microsoft.com/office/officeart/2009/3/layout/StepUpProcess"/>
    <dgm:cxn modelId="{C3C36634-8C77-416E-A02C-C518E704EB49}" type="presParOf" srcId="{B65BAD8B-482B-4475-8543-79F9F82AFBCA}" destId="{B5789CD0-4923-40BD-B0E5-9B305CF435D7}" srcOrd="0" destOrd="0" presId="urn:microsoft.com/office/officeart/2009/3/layout/StepUpProcess"/>
    <dgm:cxn modelId="{E7653279-C698-4511-8BEC-E38E45789AFD}" type="presParOf" srcId="{B65BAD8B-482B-4475-8543-79F9F82AFBCA}" destId="{C76B8A66-FB63-4247-B597-85B8F21BFA3B}" srcOrd="1" destOrd="0" presId="urn:microsoft.com/office/officeart/2009/3/layout/StepUpProcess"/>
    <dgm:cxn modelId="{C4ACCEB2-2A8D-4759-8BC7-9EA3904179B9}" type="presParOf" srcId="{B65BAD8B-482B-4475-8543-79F9F82AFBCA}" destId="{E345A93D-1C73-4AED-9F09-54352BF3CE53}" srcOrd="2" destOrd="0" presId="urn:microsoft.com/office/officeart/2009/3/layout/StepUpProcess"/>
    <dgm:cxn modelId="{80DBDC43-DEF3-4998-8A29-2668BC3C4548}" type="presParOf" srcId="{318E5FF8-8117-4627-BA4F-7C3AB6914CA6}" destId="{4F2619D6-B3F7-4CCA-A7CA-49DB7B8B825C}" srcOrd="5" destOrd="0" presId="urn:microsoft.com/office/officeart/2009/3/layout/StepUpProcess"/>
    <dgm:cxn modelId="{1F52FBF6-9B5B-43D6-A8E9-A4BC71DF1CFE}" type="presParOf" srcId="{4F2619D6-B3F7-4CCA-A7CA-49DB7B8B825C}" destId="{1F8F6F83-289C-4DEC-9418-2DF4AE5B262A}" srcOrd="0" destOrd="0" presId="urn:microsoft.com/office/officeart/2009/3/layout/StepUpProcess"/>
    <dgm:cxn modelId="{EDDC4601-F0A1-4AD5-9A6E-AAC0BE2DB137}" type="presParOf" srcId="{318E5FF8-8117-4627-BA4F-7C3AB6914CA6}" destId="{CDD92E0F-A77E-49E9-8ECE-6BB12FB28741}" srcOrd="6" destOrd="0" presId="urn:microsoft.com/office/officeart/2009/3/layout/StepUpProcess"/>
    <dgm:cxn modelId="{102CA0AE-7F77-469C-9F13-817BD0AED1FC}" type="presParOf" srcId="{CDD92E0F-A77E-49E9-8ECE-6BB12FB28741}" destId="{0AEE2D1E-FD91-4807-B624-8D92159D90F2}" srcOrd="0" destOrd="0" presId="urn:microsoft.com/office/officeart/2009/3/layout/StepUpProcess"/>
    <dgm:cxn modelId="{5678207E-9548-4FD8-BFD3-D04A6EEB8CA7}" type="presParOf" srcId="{CDD92E0F-A77E-49E9-8ECE-6BB12FB28741}" destId="{B0201687-8E8E-490A-A481-8F560656682D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221DEC-5BEC-4AF5-AC81-C995B5E82C9E}">
      <dsp:nvSpPr>
        <dsp:cNvPr id="0" name=""/>
        <dsp:cNvSpPr/>
      </dsp:nvSpPr>
      <dsp:spPr>
        <a:xfrm rot="5400000">
          <a:off x="841920" y="739256"/>
          <a:ext cx="714833" cy="1189467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277E8B-5EE9-46D9-9B6E-0D56135C025F}">
      <dsp:nvSpPr>
        <dsp:cNvPr id="0" name=""/>
        <dsp:cNvSpPr/>
      </dsp:nvSpPr>
      <dsp:spPr>
        <a:xfrm>
          <a:off x="722596" y="1094651"/>
          <a:ext cx="1073857" cy="9412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1800" b="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Бүрэн бус дунд 11,1%</a:t>
          </a:r>
          <a:endParaRPr lang="en-US" sz="1800" b="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22596" y="1094651"/>
        <a:ext cx="1073857" cy="941299"/>
      </dsp:txXfrm>
    </dsp:sp>
    <dsp:sp modelId="{CF68CA75-D1FC-40A4-A30C-9B68A1588AD8}">
      <dsp:nvSpPr>
        <dsp:cNvPr id="0" name=""/>
        <dsp:cNvSpPr/>
      </dsp:nvSpPr>
      <dsp:spPr>
        <a:xfrm>
          <a:off x="1593839" y="651686"/>
          <a:ext cx="202614" cy="202614"/>
        </a:xfrm>
        <a:prstGeom prst="triangle">
          <a:avLst>
            <a:gd name="adj" fmla="val 100000"/>
          </a:avLst>
        </a:prstGeom>
        <a:solidFill>
          <a:schemeClr val="accent2">
            <a:hueOff val="-242561"/>
            <a:satOff val="-13988"/>
            <a:lumOff val="1438"/>
            <a:alphaOff val="0"/>
          </a:schemeClr>
        </a:solidFill>
        <a:ln w="12700" cap="flat" cmpd="sng" algn="ctr">
          <a:solidFill>
            <a:schemeClr val="accent2">
              <a:hueOff val="-242561"/>
              <a:satOff val="-13988"/>
              <a:lumOff val="143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AB93A1-B162-49AB-99C9-685186B89EB4}">
      <dsp:nvSpPr>
        <dsp:cNvPr id="0" name=""/>
        <dsp:cNvSpPr/>
      </dsp:nvSpPr>
      <dsp:spPr>
        <a:xfrm rot="5400000">
          <a:off x="2156531" y="413954"/>
          <a:ext cx="714833" cy="1189467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accent2">
              <a:hueOff val="-485121"/>
              <a:satOff val="-27976"/>
              <a:lumOff val="28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B7A640-219B-4921-86D3-3035196E1094}">
      <dsp:nvSpPr>
        <dsp:cNvPr id="0" name=""/>
        <dsp:cNvSpPr/>
      </dsp:nvSpPr>
      <dsp:spPr>
        <a:xfrm>
          <a:off x="2037208" y="769349"/>
          <a:ext cx="1073857" cy="9412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1800" b="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Бүрэн дунд 46,44%</a:t>
          </a:r>
          <a:endParaRPr lang="en-US" sz="1800" b="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37208" y="769349"/>
        <a:ext cx="1073857" cy="941299"/>
      </dsp:txXfrm>
    </dsp:sp>
    <dsp:sp modelId="{2D254F4F-BC7C-4D85-AA51-61E7684D6795}">
      <dsp:nvSpPr>
        <dsp:cNvPr id="0" name=""/>
        <dsp:cNvSpPr/>
      </dsp:nvSpPr>
      <dsp:spPr>
        <a:xfrm>
          <a:off x="2908451" y="326384"/>
          <a:ext cx="202614" cy="202614"/>
        </a:xfrm>
        <a:prstGeom prst="triangle">
          <a:avLst>
            <a:gd name="adj" fmla="val 100000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789CD0-4923-40BD-B0E5-9B305CF435D7}">
      <dsp:nvSpPr>
        <dsp:cNvPr id="0" name=""/>
        <dsp:cNvSpPr/>
      </dsp:nvSpPr>
      <dsp:spPr>
        <a:xfrm rot="5400000">
          <a:off x="3471143" y="88652"/>
          <a:ext cx="714833" cy="1189467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accent2">
              <a:hueOff val="-970242"/>
              <a:satOff val="-55952"/>
              <a:lumOff val="57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6B8A66-FB63-4247-B597-85B8F21BFA3B}">
      <dsp:nvSpPr>
        <dsp:cNvPr id="0" name=""/>
        <dsp:cNvSpPr/>
      </dsp:nvSpPr>
      <dsp:spPr>
        <a:xfrm>
          <a:off x="3351820" y="444047"/>
          <a:ext cx="1073857" cy="9412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1800" b="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Тусгай дунд 14,11%</a:t>
          </a:r>
          <a:endParaRPr lang="en-US" sz="1800" b="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51820" y="444047"/>
        <a:ext cx="1073857" cy="941299"/>
      </dsp:txXfrm>
    </dsp:sp>
    <dsp:sp modelId="{E345A93D-1C73-4AED-9F09-54352BF3CE53}">
      <dsp:nvSpPr>
        <dsp:cNvPr id="0" name=""/>
        <dsp:cNvSpPr/>
      </dsp:nvSpPr>
      <dsp:spPr>
        <a:xfrm>
          <a:off x="4223063" y="1082"/>
          <a:ext cx="202614" cy="202614"/>
        </a:xfrm>
        <a:prstGeom prst="triangle">
          <a:avLst>
            <a:gd name="adj" fmla="val 100000"/>
          </a:avLst>
        </a:prstGeom>
        <a:solidFill>
          <a:schemeClr val="accent2">
            <a:hueOff val="-1212803"/>
            <a:satOff val="-69940"/>
            <a:lumOff val="7190"/>
            <a:alphaOff val="0"/>
          </a:schemeClr>
        </a:solidFill>
        <a:ln w="12700" cap="flat" cmpd="sng" algn="ctr">
          <a:solidFill>
            <a:schemeClr val="accent2">
              <a:hueOff val="-1212803"/>
              <a:satOff val="-69940"/>
              <a:lumOff val="71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EE2D1E-FD91-4807-B624-8D92159D90F2}">
      <dsp:nvSpPr>
        <dsp:cNvPr id="0" name=""/>
        <dsp:cNvSpPr/>
      </dsp:nvSpPr>
      <dsp:spPr>
        <a:xfrm rot="5400000">
          <a:off x="4785755" y="-236649"/>
          <a:ext cx="714833" cy="1189467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201687-8E8E-490A-A481-8F560656682D}">
      <dsp:nvSpPr>
        <dsp:cNvPr id="0" name=""/>
        <dsp:cNvSpPr/>
      </dsp:nvSpPr>
      <dsp:spPr>
        <a:xfrm>
          <a:off x="4666431" y="118745"/>
          <a:ext cx="1073857" cy="9412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1800" b="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Дээд 28,36%</a:t>
          </a:r>
          <a:endParaRPr lang="en-US" sz="1800" b="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66431" y="118745"/>
        <a:ext cx="1073857" cy="9412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3DB76-3981-41A9-85AD-6C7F287D78D5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677BF-C493-480F-B022-C08645F6B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223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3DB76-3981-41A9-85AD-6C7F287D78D5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677BF-C493-480F-B022-C08645F6B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843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3DB76-3981-41A9-85AD-6C7F287D78D5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677BF-C493-480F-B022-C08645F6B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8757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3DB76-3981-41A9-85AD-6C7F287D78D5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677BF-C493-480F-B022-C08645F6B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828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3DB76-3981-41A9-85AD-6C7F287D78D5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677BF-C493-480F-B022-C08645F6B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105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3DB76-3981-41A9-85AD-6C7F287D78D5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677BF-C493-480F-B022-C08645F6B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1644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3DB76-3981-41A9-85AD-6C7F287D78D5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677BF-C493-480F-B022-C08645F6B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936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3DB76-3981-41A9-85AD-6C7F287D78D5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677BF-C493-480F-B022-C08645F6B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87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3DB76-3981-41A9-85AD-6C7F287D78D5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677BF-C493-480F-B022-C08645F6B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74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3DB76-3981-41A9-85AD-6C7F287D78D5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677BF-C493-480F-B022-C08645F6B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4589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3DB76-3981-41A9-85AD-6C7F287D78D5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677BF-C493-480F-B022-C08645F6B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706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73DB76-3981-41A9-85AD-6C7F287D78D5}" type="datetimeFigureOut">
              <a:rPr lang="en-US" smtClean="0"/>
              <a:t>7/31/2018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677BF-C493-480F-B022-C08645F6B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544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5.png"/><Relationship Id="rId7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5.png"/><Relationship Id="rId7" Type="http://schemas.openxmlformats.org/officeDocument/2006/relationships/image" Target="../media/image22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g"/><Relationship Id="rId9" Type="http://schemas.openxmlformats.org/officeDocument/2006/relationships/image" Target="../media/image2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jpe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chart" Target="../charts/char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1.jpeg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4.jpg"/><Relationship Id="rId5" Type="http://schemas.openxmlformats.org/officeDocument/2006/relationships/image" Target="../media/image33.jpeg"/><Relationship Id="rId4" Type="http://schemas.openxmlformats.org/officeDocument/2006/relationships/image" Target="../media/image3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9.jpg"/><Relationship Id="rId5" Type="http://schemas.openxmlformats.org/officeDocument/2006/relationships/image" Target="../media/image38.jpe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-1" b="26025"/>
          <a:stretch/>
        </p:blipFill>
        <p:spPr>
          <a:xfrm>
            <a:off x="0" y="1"/>
            <a:ext cx="12192000" cy="6773333"/>
          </a:xfrm>
          <a:prstGeom prst="rect">
            <a:avLst/>
          </a:prstGeom>
        </p:spPr>
      </p:pic>
      <p:sp>
        <p:nvSpPr>
          <p:cNvPr id="5" name="Double Wave 4"/>
          <p:cNvSpPr/>
          <p:nvPr/>
        </p:nvSpPr>
        <p:spPr>
          <a:xfrm rot="5400000">
            <a:off x="2500445" y="401142"/>
            <a:ext cx="6964102" cy="5961763"/>
          </a:xfrm>
          <a:prstGeom prst="doubleWave">
            <a:avLst>
              <a:gd name="adj1" fmla="val 3162"/>
              <a:gd name="adj2" fmla="val 580"/>
            </a:avLst>
          </a:prstGeom>
          <a:solidFill>
            <a:schemeClr val="lt1"/>
          </a:solidFill>
          <a:effectLst>
            <a:outerShdw blurRad="711200" dist="825500" dir="5400000" algn="ctr" rotWithShape="0">
              <a:srgbClr val="000000">
                <a:alpha val="67000"/>
              </a:srgb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339178" y="3072813"/>
            <a:ext cx="5181600" cy="13917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mn-MN" b="1" dirty="0" smtClean="0"/>
              <a:t>“ТАЛХ ЧИХЭР” ХК-ИЙН 201</a:t>
            </a:r>
            <a:r>
              <a:rPr lang="en-US" b="1" dirty="0" smtClean="0"/>
              <a:t>8</a:t>
            </a:r>
            <a:r>
              <a:rPr lang="mn-MN" b="1" dirty="0" smtClean="0"/>
              <a:t> ОНЫ ЭХНИЙ ХАГАС ЖИЛИЙН ҮЙЛ АЖИЛЛАГААНЫ ТАЙЛАН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780" y="-100028"/>
            <a:ext cx="2972015" cy="29728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737" y="4690194"/>
            <a:ext cx="2713058" cy="66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730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t="7308" b="17472"/>
          <a:stretch/>
        </p:blipFill>
        <p:spPr>
          <a:xfrm>
            <a:off x="0" y="-32657"/>
            <a:ext cx="12192001" cy="6890657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628"/>
            <a:ext cx="4928130" cy="1862253"/>
          </a:xfr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772012" y="450192"/>
            <a:ext cx="6200788" cy="961870"/>
          </a:xfrm>
        </p:spPr>
        <p:txBody>
          <a:bodyPr>
            <a:noAutofit/>
          </a:bodyPr>
          <a:lstStyle/>
          <a:p>
            <a:r>
              <a:rPr lang="mn-MN" sz="6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Агуулга</a:t>
            </a:r>
            <a:endParaRPr lang="en-US" sz="6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sz="half" idx="1"/>
          </p:nvPr>
        </p:nvSpPr>
        <p:spPr>
          <a:xfrm>
            <a:off x="3455043" y="1925495"/>
            <a:ext cx="9744307" cy="4351338"/>
          </a:xfrm>
        </p:spPr>
        <p:txBody>
          <a:bodyPr>
            <a:normAutofit/>
          </a:bodyPr>
          <a:lstStyle/>
          <a:p>
            <a:r>
              <a:rPr lang="mn-MN" dirty="0" smtClean="0">
                <a:solidFill>
                  <a:schemeClr val="bg1"/>
                </a:solidFill>
              </a:rPr>
              <a:t>Шинэ </a:t>
            </a:r>
            <a:r>
              <a:rPr lang="mn-MN" dirty="0" smtClean="0">
                <a:solidFill>
                  <a:schemeClr val="bg1"/>
                </a:solidFill>
              </a:rPr>
              <a:t>бүтээгдэхүүн</a:t>
            </a:r>
          </a:p>
          <a:p>
            <a:r>
              <a:rPr lang="mn-MN" dirty="0" smtClean="0">
                <a:solidFill>
                  <a:schemeClr val="bg1"/>
                </a:solidFill>
              </a:rPr>
              <a:t>Санхүүгийн мэдээлэл </a:t>
            </a:r>
          </a:p>
          <a:p>
            <a:r>
              <a:rPr lang="mn-MN" dirty="0" smtClean="0">
                <a:solidFill>
                  <a:schemeClr val="bg1"/>
                </a:solidFill>
              </a:rPr>
              <a:t>Борлуулалтын </a:t>
            </a:r>
            <a:r>
              <a:rPr lang="mn-MN" dirty="0" smtClean="0">
                <a:solidFill>
                  <a:schemeClr val="bg1"/>
                </a:solidFill>
              </a:rPr>
              <a:t>шинэчлэл</a:t>
            </a:r>
            <a:endParaRPr lang="mn-MN" dirty="0" smtClean="0">
              <a:solidFill>
                <a:schemeClr val="bg1"/>
              </a:solidFill>
            </a:endParaRPr>
          </a:p>
          <a:p>
            <a:r>
              <a:rPr lang="mn-MN" dirty="0" smtClean="0">
                <a:solidFill>
                  <a:schemeClr val="bg1"/>
                </a:solidFill>
              </a:rPr>
              <a:t>Маркетинг- Нийгмийн хариуцлагын хүрээнд</a:t>
            </a:r>
          </a:p>
          <a:p>
            <a:r>
              <a:rPr lang="mn-MN" dirty="0" smtClean="0">
                <a:solidFill>
                  <a:schemeClr val="bg1"/>
                </a:solidFill>
              </a:rPr>
              <a:t>Хүний нөөцийн бодлого</a:t>
            </a:r>
          </a:p>
          <a:p>
            <a:r>
              <a:rPr lang="mn-MN" dirty="0" smtClean="0">
                <a:solidFill>
                  <a:schemeClr val="bg1"/>
                </a:solidFill>
              </a:rPr>
              <a:t>Бүтээн байгуулалт </a:t>
            </a:r>
          </a:p>
          <a:p>
            <a:r>
              <a:rPr lang="mn-MN" dirty="0" smtClean="0">
                <a:solidFill>
                  <a:schemeClr val="bg1"/>
                </a:solidFill>
              </a:rPr>
              <a:t>Ололт амжилт</a:t>
            </a:r>
          </a:p>
        </p:txBody>
      </p:sp>
    </p:spTree>
    <p:extLst>
      <p:ext uri="{BB962C8B-B14F-4D97-AF65-F5344CB8AC3E}">
        <p14:creationId xmlns:p14="http://schemas.microsoft.com/office/powerpoint/2010/main" val="40034731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308" b="17472"/>
          <a:stretch/>
        </p:blipFill>
        <p:spPr>
          <a:xfrm>
            <a:off x="-1" y="-50322"/>
            <a:ext cx="12192001" cy="6890657"/>
          </a:xfrm>
          <a:prstGeom prst="rect">
            <a:avLst/>
          </a:prstGeom>
        </p:spPr>
      </p:pic>
      <p:pic>
        <p:nvPicPr>
          <p:cNvPr id="6" name="Content Placeholder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628"/>
            <a:ext cx="4928130" cy="186225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765998" y="1030185"/>
            <a:ext cx="4618700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Санхүүгийн үзүүлэлт  </a:t>
            </a:r>
            <a:endParaRPr lang="mn-MN" sz="3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07" y="3395600"/>
            <a:ext cx="959849" cy="95984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06" y="4964387"/>
            <a:ext cx="959849" cy="95984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52"/>
          <a:stretch/>
        </p:blipFill>
        <p:spPr>
          <a:xfrm>
            <a:off x="488872" y="2371835"/>
            <a:ext cx="999985" cy="665474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426456" y="2397927"/>
            <a:ext cx="6750694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20076.0 </a:t>
            </a:r>
            <a:r>
              <a:rPr lang="mn-MN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сая борлуулалтын орлого</a:t>
            </a:r>
            <a:endParaRPr lang="mn-MN" sz="3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418255" y="3513949"/>
            <a:ext cx="6697731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15177,0 сая бүтээгдэхүүний өртөг</a:t>
            </a:r>
            <a:endParaRPr lang="mn-MN" sz="3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416010" y="5054940"/>
            <a:ext cx="6699976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4063,3 сая үйлдвэрлэлийн зардал</a:t>
            </a:r>
            <a:endParaRPr lang="mn-MN" sz="3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Content Placeholder 14"/>
          <p:cNvPicPr>
            <a:picLocks noGrp="1" noChangeAspect="1"/>
          </p:cNvPicPr>
          <p:nvPr>
            <p:ph sz="half"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521" y="2741899"/>
            <a:ext cx="3373379" cy="25187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00051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308" b="17472"/>
          <a:stretch/>
        </p:blipFill>
        <p:spPr>
          <a:xfrm>
            <a:off x="0" y="-16176"/>
            <a:ext cx="12192001" cy="6890657"/>
          </a:xfrm>
          <a:prstGeom prst="rect">
            <a:avLst/>
          </a:prstGeom>
        </p:spPr>
      </p:pic>
      <p:pic>
        <p:nvPicPr>
          <p:cNvPr id="6" name="Content Placeholder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628"/>
            <a:ext cx="4928130" cy="18622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72" y="3492454"/>
            <a:ext cx="959849" cy="9598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52"/>
          <a:stretch/>
        </p:blipFill>
        <p:spPr>
          <a:xfrm>
            <a:off x="488872" y="2371835"/>
            <a:ext cx="999985" cy="6654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52"/>
          <a:stretch/>
        </p:blipFill>
        <p:spPr>
          <a:xfrm>
            <a:off x="488872" y="5099361"/>
            <a:ext cx="999985" cy="66547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552783" y="2329854"/>
            <a:ext cx="3182794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751</a:t>
            </a:r>
            <a:r>
              <a:rPr lang="en-US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mn-MN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mn-MN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сая ашиг </a:t>
            </a:r>
            <a:endParaRPr lang="mn-MN" sz="3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63245" y="3664601"/>
            <a:ext cx="2503058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83</a:t>
            </a:r>
            <a:r>
              <a:rPr lang="en-US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mn-MN" sz="3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mn-MN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татвар </a:t>
            </a:r>
            <a:endParaRPr lang="mn-MN" sz="3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612642" y="5124321"/>
            <a:ext cx="3615285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667</a:t>
            </a:r>
            <a:r>
              <a:rPr lang="en-US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mn-MN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үлдэх ашиг </a:t>
            </a:r>
            <a:endParaRPr lang="mn-MN" sz="3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3517636" y="894498"/>
            <a:ext cx="7924800" cy="9626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mn-MN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 оны эхний хагас жилийн ашгийн үзүүлэлт </a:t>
            </a:r>
            <a:endParaRPr lang="mn-MN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Content Placeholder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861" y="5055818"/>
            <a:ext cx="2568398" cy="17142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0719" y="2859942"/>
            <a:ext cx="2259995" cy="2210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07"/>
          <a:stretch/>
        </p:blipFill>
        <p:spPr>
          <a:xfrm>
            <a:off x="5387547" y="1825625"/>
            <a:ext cx="2621026" cy="1958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416150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308" b="17472"/>
          <a:stretch/>
        </p:blipFill>
        <p:spPr>
          <a:xfrm>
            <a:off x="-2" y="-32657"/>
            <a:ext cx="12192001" cy="6890657"/>
          </a:xfrm>
          <a:prstGeom prst="rect">
            <a:avLst/>
          </a:prstGeom>
        </p:spPr>
      </p:pic>
      <p:pic>
        <p:nvPicPr>
          <p:cNvPr id="6" name="Content Placeholder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628"/>
            <a:ext cx="4928130" cy="186225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739388" y="666340"/>
            <a:ext cx="6282297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Борлуулалтын үйл ажиллагаа </a:t>
            </a:r>
          </a:p>
        </p:txBody>
      </p:sp>
      <p:pic>
        <p:nvPicPr>
          <p:cNvPr id="8" name="Picture 7" descr="mini printer зурган илэрцүүд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1" t="1103" r="1478" b="3677"/>
          <a:stretch/>
        </p:blipFill>
        <p:spPr bwMode="auto">
          <a:xfrm>
            <a:off x="342898" y="3117415"/>
            <a:ext cx="3168596" cy="3168596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245149" y="1821941"/>
            <a:ext cx="11854101" cy="11656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mn-MN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42899" y="1583107"/>
            <a:ext cx="11506200" cy="164335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D </a:t>
            </a:r>
            <a:r>
              <a:rPr lang="mn-MN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manager </a:t>
            </a:r>
            <a:r>
              <a:rPr lang="mn-MN" dirty="0" smtClean="0">
                <a:solidFill>
                  <a:schemeClr val="bg1"/>
                </a:solidFill>
              </a:rPr>
              <a:t> програмын ашиглалтыг </a:t>
            </a:r>
            <a:r>
              <a:rPr lang="mn-MN" dirty="0" smtClean="0">
                <a:solidFill>
                  <a:schemeClr val="bg1"/>
                </a:solidFill>
              </a:rPr>
              <a:t>сайжруулан ажил</a:t>
            </a:r>
            <a:r>
              <a:rPr lang="mn-MN" dirty="0" smtClean="0">
                <a:solidFill>
                  <a:schemeClr val="bg1"/>
                </a:solidFill>
              </a:rPr>
              <a:t>ла</a:t>
            </a:r>
            <a:r>
              <a:rPr lang="mn-MN" dirty="0" smtClean="0">
                <a:solidFill>
                  <a:schemeClr val="bg1"/>
                </a:solidFill>
              </a:rPr>
              <a:t>сан</a:t>
            </a:r>
            <a:r>
              <a:rPr lang="mn-MN" dirty="0" smtClean="0">
                <a:solidFill>
                  <a:schemeClr val="bg1"/>
                </a:solidFill>
              </a:rPr>
              <a:t>. </a:t>
            </a:r>
          </a:p>
          <a:p>
            <a:pPr marL="0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NFC </a:t>
            </a:r>
            <a:r>
              <a:rPr lang="mn-MN" dirty="0" smtClean="0">
                <a:solidFill>
                  <a:schemeClr val="bg1"/>
                </a:solidFill>
              </a:rPr>
              <a:t>буюу </a:t>
            </a:r>
            <a:r>
              <a:rPr lang="mn-MN" dirty="0" smtClean="0">
                <a:solidFill>
                  <a:schemeClr val="bg1"/>
                </a:solidFill>
              </a:rPr>
              <a:t>урамшууллын </a:t>
            </a:r>
            <a:r>
              <a:rPr lang="mn-MN" dirty="0" smtClean="0">
                <a:solidFill>
                  <a:schemeClr val="bg1"/>
                </a:solidFill>
              </a:rPr>
              <a:t>картыг 2 бүсэд нэвтрүүлэн амжилттай ажиллаж байна. Цаашдаа бусад хэрэглэгч </a:t>
            </a:r>
            <a:r>
              <a:rPr lang="mn-MN" dirty="0" smtClean="0">
                <a:solidFill>
                  <a:schemeClr val="bg1"/>
                </a:solidFill>
              </a:rPr>
              <a:t>харилцагчдаа урамшууллын </a:t>
            </a:r>
            <a:r>
              <a:rPr lang="mn-MN" dirty="0" smtClean="0">
                <a:solidFill>
                  <a:schemeClr val="bg1"/>
                </a:solidFill>
              </a:rPr>
              <a:t>хөтөлбөртөө хамруулан ажиллана.</a:t>
            </a:r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half" idx="1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967"/>
          <a:stretch/>
        </p:blipFill>
        <p:spPr>
          <a:xfrm>
            <a:off x="5341034" y="3681304"/>
            <a:ext cx="5181600" cy="22722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11850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308" b="17472"/>
          <a:stretch/>
        </p:blipFill>
        <p:spPr>
          <a:xfrm>
            <a:off x="-1" y="-32657"/>
            <a:ext cx="12192001" cy="6890657"/>
          </a:xfrm>
          <a:prstGeom prst="rect">
            <a:avLst/>
          </a:prstGeom>
        </p:spPr>
      </p:pic>
      <p:pic>
        <p:nvPicPr>
          <p:cNvPr id="6" name="Content Placeholder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628"/>
            <a:ext cx="4928130" cy="186225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554010" y="633666"/>
            <a:ext cx="3992311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Шинэ бүтээгдэхүүн</a:t>
            </a:r>
            <a:endParaRPr lang="mn-MN" sz="3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838199" y="2055813"/>
            <a:ext cx="4915132" cy="597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mn-MN" dirty="0" smtClean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62456" y="2610424"/>
            <a:ext cx="5178790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Specail</a:t>
            </a:r>
            <a:r>
              <a:rPr lang="en-US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mn-MN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төрлийн бялуу </a:t>
            </a:r>
            <a:endParaRPr lang="mn-MN" sz="3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86256" y="4500914"/>
            <a:ext cx="5785943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Хөх тариан сармистай багет</a:t>
            </a:r>
            <a:endParaRPr lang="mn-MN" sz="3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2456" y="3555669"/>
            <a:ext cx="3479863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Бондгор боорцог</a:t>
            </a:r>
            <a:endParaRPr lang="mn-MN" sz="3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4826" y="4359554"/>
            <a:ext cx="5181600" cy="2584581"/>
          </a:xfrm>
        </p:spPr>
      </p:pic>
      <p:pic>
        <p:nvPicPr>
          <p:cNvPr id="13" name="Content Placeholder 12"/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6997" y="2916038"/>
            <a:ext cx="2386366" cy="1687054"/>
          </a:xfr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0985" y="859980"/>
            <a:ext cx="2696311" cy="190617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3417" y="773845"/>
            <a:ext cx="2861228" cy="202276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366" y="2955947"/>
            <a:ext cx="2084140" cy="1817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746415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308" b="17472"/>
          <a:stretch/>
        </p:blipFill>
        <p:spPr>
          <a:xfrm>
            <a:off x="-1" y="0"/>
            <a:ext cx="12192001" cy="6890657"/>
          </a:xfrm>
          <a:prstGeom prst="rect">
            <a:avLst/>
          </a:prstGeom>
        </p:spPr>
      </p:pic>
      <p:pic>
        <p:nvPicPr>
          <p:cNvPr id="6" name="Content Placeholder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628"/>
            <a:ext cx="4928130" cy="186225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940218" y="1075135"/>
            <a:ext cx="9145517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3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Маркетинг- Нийгмийн хариуцлагын хүрээнд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316731" y="2249940"/>
            <a:ext cx="974430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mn-MN" dirty="0" smtClean="0">
                <a:solidFill>
                  <a:schemeClr val="bg1"/>
                </a:solidFill>
              </a:rPr>
              <a:t>Өвөгдийн захиастай цагаан сар </a:t>
            </a:r>
          </a:p>
          <a:p>
            <a:r>
              <a:rPr lang="mn-MN" dirty="0" smtClean="0">
                <a:solidFill>
                  <a:schemeClr val="bg1"/>
                </a:solidFill>
              </a:rPr>
              <a:t>Баатруудаа сайн байна уу.</a:t>
            </a:r>
          </a:p>
          <a:p>
            <a:r>
              <a:rPr lang="mn-MN" dirty="0" smtClean="0">
                <a:solidFill>
                  <a:schemeClr val="bg1"/>
                </a:solidFill>
              </a:rPr>
              <a:t>Бөхийн барилдаан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mn-MN" dirty="0" smtClean="0">
                <a:solidFill>
                  <a:schemeClr val="bg1"/>
                </a:solidFill>
              </a:rPr>
              <a:t>Эх үрсийн баяр </a:t>
            </a:r>
          </a:p>
          <a:p>
            <a:endParaRPr lang="mn-MN" dirty="0" smtClean="0">
              <a:solidFill>
                <a:schemeClr val="bg1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531" y="4292912"/>
            <a:ext cx="2453055" cy="24530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318" y="3989391"/>
            <a:ext cx="2847897" cy="17006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130" y="1657040"/>
            <a:ext cx="3466091" cy="22957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328" y="4809802"/>
            <a:ext cx="2730930" cy="2048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81866" y="1839759"/>
            <a:ext cx="2918224" cy="19302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0464" y="4292912"/>
            <a:ext cx="2730929" cy="20481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320784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308" b="17472"/>
          <a:stretch/>
        </p:blipFill>
        <p:spPr>
          <a:xfrm>
            <a:off x="-1" y="0"/>
            <a:ext cx="12192001" cy="689065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940218" y="1075135"/>
            <a:ext cx="9145517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3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Маркетинг- Нийгмийн хариуцлагын хүрээнд</a:t>
            </a:r>
          </a:p>
        </p:txBody>
      </p:sp>
      <p:pic>
        <p:nvPicPr>
          <p:cNvPr id="7" name="Content Placeholder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628"/>
            <a:ext cx="4928130" cy="186225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1667" y="2612838"/>
            <a:ext cx="49950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mn-M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Үйлдвэрийн нээлттэй хаалны сар </a:t>
            </a:r>
          </a:p>
        </p:txBody>
      </p:sp>
      <p:sp>
        <p:nvSpPr>
          <p:cNvPr id="9" name="Rectangle 8"/>
          <p:cNvSpPr/>
          <p:nvPr/>
        </p:nvSpPr>
        <p:spPr>
          <a:xfrm>
            <a:off x="233303" y="3206604"/>
            <a:ext cx="3258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mn-M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 хотын цэвэрлэгээ</a:t>
            </a:r>
          </a:p>
        </p:txBody>
      </p:sp>
      <p:pic>
        <p:nvPicPr>
          <p:cNvPr id="10" name="Content Placeholder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94" y="3861716"/>
            <a:ext cx="2150013" cy="23806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830" y="3937811"/>
            <a:ext cx="2142492" cy="2142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Content Placeholder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196" y="2230851"/>
            <a:ext cx="4808604" cy="34139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686191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308" b="17472"/>
          <a:stretch/>
        </p:blipFill>
        <p:spPr>
          <a:xfrm>
            <a:off x="-1" y="-32657"/>
            <a:ext cx="12192001" cy="6890657"/>
          </a:xfrm>
          <a:prstGeom prst="rect">
            <a:avLst/>
          </a:prstGeom>
        </p:spPr>
      </p:pic>
      <p:pic>
        <p:nvPicPr>
          <p:cNvPr id="6" name="Content Placeholder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628"/>
            <a:ext cx="4928130" cy="186225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615685" y="496378"/>
            <a:ext cx="5001369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Хүний нөөцийн бодлого </a:t>
            </a:r>
            <a:endParaRPr lang="mn-MN" sz="3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5349" y="2088470"/>
            <a:ext cx="186343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mn-MN" sz="135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БОЛОВСРОЛ</a:t>
            </a:r>
            <a:endParaRPr lang="en-US" sz="135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3478128751"/>
              </p:ext>
            </p:extLst>
          </p:nvPr>
        </p:nvGraphicFramePr>
        <p:xfrm>
          <a:off x="241701" y="1683809"/>
          <a:ext cx="6344893" cy="20366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" name="Content Placeholder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065" y="4341019"/>
            <a:ext cx="2543275" cy="190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1735753" y="5870619"/>
            <a:ext cx="98606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1350" b="1" dirty="0">
                <a:solidFill>
                  <a:schemeClr val="bg1"/>
                </a:solidFill>
                <a:latin typeface="Arial Mon" panose="020B0500000000000000" pitchFamily="34" charset="0"/>
              </a:rPr>
              <a:t>46,16%</a:t>
            </a:r>
            <a:endParaRPr lang="en-US" sz="1350" b="1" dirty="0">
              <a:solidFill>
                <a:schemeClr val="bg1"/>
              </a:solidFill>
              <a:latin typeface="Arial Mon" panose="020B0500000000000000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999472" y="5880852"/>
            <a:ext cx="846068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1350" b="1" dirty="0">
                <a:solidFill>
                  <a:schemeClr val="bg1"/>
                </a:solidFill>
                <a:latin typeface="Arial Mon" panose="020B0500000000000000" pitchFamily="34" charset="0"/>
              </a:rPr>
              <a:t>53,83%</a:t>
            </a:r>
            <a:endParaRPr lang="en-US" sz="1350" b="1" dirty="0">
              <a:solidFill>
                <a:schemeClr val="bg1"/>
              </a:solidFill>
              <a:latin typeface="Arial Mon" panose="020B0500000000000000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12773" y="4459034"/>
            <a:ext cx="19742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mn-MN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ХҮЙС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4" name="Content Placehold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96169658"/>
              </p:ext>
            </p:extLst>
          </p:nvPr>
        </p:nvGraphicFramePr>
        <p:xfrm>
          <a:off x="5741731" y="1254036"/>
          <a:ext cx="6689652" cy="46268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</p:spTree>
    <p:extLst>
      <p:ext uri="{BB962C8B-B14F-4D97-AF65-F5344CB8AC3E}">
        <p14:creationId xmlns:p14="http://schemas.microsoft.com/office/powerpoint/2010/main" val="6503826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308" b="17472"/>
          <a:stretch/>
        </p:blipFill>
        <p:spPr>
          <a:xfrm>
            <a:off x="-1" y="-32657"/>
            <a:ext cx="12192001" cy="6890657"/>
          </a:xfrm>
          <a:prstGeom prst="rect">
            <a:avLst/>
          </a:prstGeom>
        </p:spPr>
      </p:pic>
      <p:pic>
        <p:nvPicPr>
          <p:cNvPr id="6" name="Content Placeholder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628"/>
            <a:ext cx="4928130" cy="1862253"/>
          </a:xfrm>
          <a:prstGeom prst="rect">
            <a:avLst/>
          </a:prstGeom>
        </p:spPr>
      </p:pic>
      <p:sp>
        <p:nvSpPr>
          <p:cNvPr id="7" name="Content Placeholder 4"/>
          <p:cNvSpPr txBox="1">
            <a:spLocks/>
          </p:cNvSpPr>
          <p:nvPr/>
        </p:nvSpPr>
        <p:spPr>
          <a:xfrm>
            <a:off x="453562" y="5067476"/>
            <a:ext cx="2586182" cy="369332"/>
          </a:xfrm>
          <a:prstGeom prst="rect">
            <a:avLst/>
          </a:prstGeom>
          <a:noFill/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mn-M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Ажилд авсан 191</a:t>
            </a:r>
            <a:endParaRPr lang="en-US" sz="2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50" t="-1200" r="12500" b="3067"/>
          <a:stretch/>
        </p:blipFill>
        <p:spPr>
          <a:xfrm>
            <a:off x="657727" y="2591652"/>
            <a:ext cx="2346638" cy="20367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1" t="4706" r="3030" b="10588"/>
          <a:stretch/>
        </p:blipFill>
        <p:spPr>
          <a:xfrm>
            <a:off x="8069777" y="1825625"/>
            <a:ext cx="2933701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Content Placeholder 4"/>
          <p:cNvSpPr txBox="1">
            <a:spLocks/>
          </p:cNvSpPr>
          <p:nvPr/>
        </p:nvSpPr>
        <p:spPr>
          <a:xfrm>
            <a:off x="8125325" y="4243402"/>
            <a:ext cx="3048002" cy="1815882"/>
          </a:xfrm>
          <a:prstGeom prst="rect">
            <a:avLst/>
          </a:prstGeom>
          <a:noFill/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mn-M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Хөдөлмөрийн гэрээ цуцласан 122</a:t>
            </a:r>
            <a:endParaRPr 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mn-M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Тэтгэвэрт </a:t>
            </a:r>
            <a:r>
              <a:rPr lang="mn-MN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mn-MN" sz="2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mn-M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Групп 2</a:t>
            </a:r>
          </a:p>
          <a:p>
            <a:r>
              <a:rPr lang="mn-M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Цэрэгт 1</a:t>
            </a:r>
            <a:endParaRPr 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49035" y="5067476"/>
            <a:ext cx="2666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mn-M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Ажилд шилжүүлсэн 65  </a:t>
            </a:r>
            <a:r>
              <a:rPr lang="mn-MN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/босоо чиглэл/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185" y="1573972"/>
            <a:ext cx="2334070" cy="21426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Rectangle 12"/>
          <p:cNvSpPr/>
          <p:nvPr/>
        </p:nvSpPr>
        <p:spPr>
          <a:xfrm>
            <a:off x="5457641" y="519282"/>
            <a:ext cx="5001369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Хүний нөөцийн бодлого </a:t>
            </a:r>
            <a:endParaRPr lang="mn-MN" sz="3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55589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308" b="17472"/>
          <a:stretch/>
        </p:blipFill>
        <p:spPr>
          <a:xfrm>
            <a:off x="-1" y="0"/>
            <a:ext cx="12192001" cy="6890657"/>
          </a:xfrm>
          <a:prstGeom prst="rect">
            <a:avLst/>
          </a:prstGeom>
        </p:spPr>
      </p:pic>
      <p:pic>
        <p:nvPicPr>
          <p:cNvPr id="6" name="Content Placeholder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628"/>
            <a:ext cx="4928130" cy="18622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51" t="6264" r="18204" b="4441"/>
          <a:stretch/>
        </p:blipFill>
        <p:spPr>
          <a:xfrm>
            <a:off x="4407165" y="365125"/>
            <a:ext cx="3733800" cy="26905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597165" y="4337755"/>
            <a:ext cx="3810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Төрийн шагнал </a:t>
            </a:r>
            <a:r>
              <a:rPr 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mn-MN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mn-MN" sz="2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mn-M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Яам, нийслэл, залуучуууд </a:t>
            </a:r>
            <a:r>
              <a:rPr 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mn-M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  <a:p>
            <a:r>
              <a:rPr lang="mn-M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ШБОС 2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14144" y="3601184"/>
            <a:ext cx="381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mn-M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Гадаад томилолт, аялал 56 </a:t>
            </a: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half"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89" y="1996016"/>
            <a:ext cx="3354476" cy="16772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837" y="4201139"/>
            <a:ext cx="3848100" cy="26155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8763000" y="4750539"/>
            <a:ext cx="2557814" cy="151670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mn-M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Ажлын байрны нөхцлийн үнэлгээ </a:t>
            </a:r>
            <a:endParaRPr lang="en-US" sz="2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mn-M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Галын аюулгүй байдал+ХАБЭА сургалт </a:t>
            </a:r>
            <a:endParaRPr 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8287456" y="813357"/>
            <a:ext cx="3769077" cy="23780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mn-M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ГЭРЭЭ </a:t>
            </a:r>
            <a:r>
              <a:rPr 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mn-M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226</a:t>
            </a:r>
            <a:endParaRPr lang="en-US" sz="2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mn-M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ХУРАЛ </a:t>
            </a:r>
            <a:r>
              <a:rPr 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endParaRPr lang="mn-MN" sz="2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mn-M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ҮЭХ</a:t>
            </a:r>
            <a:r>
              <a:rPr 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mn-M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Групп тэмцээн </a:t>
            </a:r>
          </a:p>
          <a:p>
            <a:r>
              <a:rPr lang="mn-M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Шинэ- 223 хүн анхан шатны зааварчилга</a:t>
            </a:r>
          </a:p>
          <a:p>
            <a:r>
              <a:rPr lang="mn-M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ХЭХурал /260/, ТУЗ тогтоол</a:t>
            </a:r>
          </a:p>
          <a:p>
            <a:r>
              <a:rPr lang="mn-M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mn-M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хурал 13 удаа </a:t>
            </a:r>
          </a:p>
        </p:txBody>
      </p:sp>
    </p:spTree>
    <p:extLst>
      <p:ext uri="{BB962C8B-B14F-4D97-AF65-F5344CB8AC3E}">
        <p14:creationId xmlns:p14="http://schemas.microsoft.com/office/powerpoint/2010/main" val="35529424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308" b="17472"/>
          <a:stretch/>
        </p:blipFill>
        <p:spPr>
          <a:xfrm>
            <a:off x="-1" y="0"/>
            <a:ext cx="12192001" cy="6890657"/>
          </a:xfrm>
          <a:prstGeom prst="rect">
            <a:avLst/>
          </a:prstGeom>
        </p:spPr>
      </p:pic>
      <p:pic>
        <p:nvPicPr>
          <p:cNvPr id="6" name="Content Placeholder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628"/>
            <a:ext cx="4928130" cy="186225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766330" y="496378"/>
            <a:ext cx="4003660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Бүтээн байгуулалт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5602" y="1420140"/>
            <a:ext cx="2460130" cy="33982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8"/>
          <p:cNvSpPr/>
          <p:nvPr/>
        </p:nvSpPr>
        <p:spPr>
          <a:xfrm>
            <a:off x="525781" y="1821941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mn-MN" dirty="0">
                <a:solidFill>
                  <a:schemeClr val="bg1"/>
                </a:solidFill>
              </a:rPr>
              <a:t>Талх нарийн боовны </a:t>
            </a:r>
            <a:r>
              <a:rPr lang="mn-MN" b="1" dirty="0">
                <a:solidFill>
                  <a:schemeClr val="bg1"/>
                </a:solidFill>
              </a:rPr>
              <a:t>1012тн гурил хүлээн авах</a:t>
            </a:r>
            <a:r>
              <a:rPr lang="mn-MN" dirty="0">
                <a:solidFill>
                  <a:schemeClr val="bg1"/>
                </a:solidFill>
              </a:rPr>
              <a:t>, үйлдвэрлэлд оруулах хүчин чадалтай Итали улсын </a:t>
            </a:r>
            <a:r>
              <a:rPr lang="mn-MN" b="1" dirty="0">
                <a:solidFill>
                  <a:schemeClr val="bg1"/>
                </a:solidFill>
              </a:rPr>
              <a:t>С</a:t>
            </a:r>
            <a:r>
              <a:rPr lang="en-US" b="1" dirty="0">
                <a:solidFill>
                  <a:schemeClr val="bg1"/>
                </a:solidFill>
              </a:rPr>
              <a:t>EPI</a:t>
            </a:r>
            <a:r>
              <a:rPr lang="mn-MN" b="1" dirty="0">
                <a:solidFill>
                  <a:schemeClr val="bg1"/>
                </a:solidFill>
              </a:rPr>
              <a:t> фирмийн гурилын системийн </a:t>
            </a:r>
            <a:r>
              <a:rPr lang="mn-MN" dirty="0">
                <a:solidFill>
                  <a:schemeClr val="bg1"/>
                </a:solidFill>
              </a:rPr>
              <a:t>угсралт монтажийн ажлыг бүрэн дуусгаж,албан ёсоор хүлээн авч 100</a:t>
            </a:r>
            <a:r>
              <a:rPr lang="en-US" dirty="0">
                <a:solidFill>
                  <a:schemeClr val="bg1"/>
                </a:solidFill>
              </a:rPr>
              <a:t>%</a:t>
            </a:r>
            <a:r>
              <a:rPr lang="mn-MN" dirty="0">
                <a:solidFill>
                  <a:schemeClr val="bg1"/>
                </a:solidFill>
              </a:rPr>
              <a:t> </a:t>
            </a:r>
            <a:r>
              <a:rPr lang="mn-MN" b="1" dirty="0">
                <a:solidFill>
                  <a:schemeClr val="bg1"/>
                </a:solidFill>
              </a:rPr>
              <a:t>ашиглалтанд оруулсан</a:t>
            </a:r>
          </a:p>
        </p:txBody>
      </p:sp>
      <p:sp>
        <p:nvSpPr>
          <p:cNvPr id="10" name="Rectangle 9"/>
          <p:cNvSpPr/>
          <p:nvPr/>
        </p:nvSpPr>
        <p:spPr>
          <a:xfrm>
            <a:off x="577841" y="333589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mn-MN" dirty="0">
                <a:solidFill>
                  <a:schemeClr val="bg1"/>
                </a:solidFill>
              </a:rPr>
              <a:t>32 тн-ы 4ш силосны хийцийн өөрчлөлт угсралт, 6ш жинлэгч бункерүүдийн байрлалыг /атар1,ургац, Та-чи, Унилайн, Унимаксын зуурагч машинд шилжүүлэн </a:t>
            </a:r>
            <a:r>
              <a:rPr lang="mn-MN" dirty="0" smtClean="0">
                <a:solidFill>
                  <a:schemeClr val="bg1"/>
                </a:solidFill>
              </a:rPr>
              <a:t>демонтаж хйисэн.</a:t>
            </a:r>
            <a:endParaRPr lang="mn-MN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25781" y="496204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mn-MN" dirty="0" smtClean="0">
                <a:solidFill>
                  <a:schemeClr val="bg1"/>
                </a:solidFill>
              </a:rPr>
              <a:t>Та Чи бэйкерийн өргөтгөл </a:t>
            </a:r>
            <a:r>
              <a:rPr lang="mn-MN" dirty="0" smtClean="0">
                <a:solidFill>
                  <a:schemeClr val="bg1"/>
                </a:solidFill>
              </a:rPr>
              <a:t>шинэчлэл </a:t>
            </a:r>
            <a:r>
              <a:rPr lang="mn-MN" dirty="0" smtClean="0">
                <a:solidFill>
                  <a:schemeClr val="bg1"/>
                </a:solidFill>
              </a:rPr>
              <a:t>хийсэн. </a:t>
            </a:r>
            <a:endParaRPr lang="mn-MN" dirty="0">
              <a:solidFill>
                <a:schemeClr val="bg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7648" y="4479538"/>
            <a:ext cx="3420533" cy="2378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338850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308" b="17472"/>
          <a:stretch/>
        </p:blipFill>
        <p:spPr>
          <a:xfrm>
            <a:off x="0" y="0"/>
            <a:ext cx="12192001" cy="6890657"/>
          </a:xfrm>
          <a:prstGeom prst="rect">
            <a:avLst/>
          </a:prstGeom>
        </p:spPr>
      </p:pic>
      <p:pic>
        <p:nvPicPr>
          <p:cNvPr id="6" name="Content Placeholder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628"/>
            <a:ext cx="4928130" cy="186225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766330" y="496378"/>
            <a:ext cx="3202159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3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Ололт амжилт 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337899" y="2055813"/>
            <a:ext cx="6253402" cy="24256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mn-MN" dirty="0" smtClean="0">
                <a:solidFill>
                  <a:schemeClr val="bg1"/>
                </a:solidFill>
              </a:rPr>
              <a:t>Олон улсын хүнсний аюулгүй байдлын стандарт </a:t>
            </a:r>
            <a:r>
              <a:rPr lang="en-US" dirty="0" smtClean="0">
                <a:solidFill>
                  <a:schemeClr val="bg1"/>
                </a:solidFill>
              </a:rPr>
              <a:t>ISO 22000 </a:t>
            </a:r>
            <a:r>
              <a:rPr lang="mn-MN" dirty="0" smtClean="0">
                <a:solidFill>
                  <a:schemeClr val="bg1"/>
                </a:solidFill>
              </a:rPr>
              <a:t> гэрчилгээ авсан </a:t>
            </a:r>
          </a:p>
          <a:p>
            <a:r>
              <a:rPr lang="mn-MN" dirty="0" smtClean="0">
                <a:solidFill>
                  <a:schemeClr val="bg1"/>
                </a:solidFill>
              </a:rPr>
              <a:t>ТОР 100 аж ахуй нэгж байгууллага</a:t>
            </a:r>
          </a:p>
          <a:p>
            <a:r>
              <a:rPr lang="mn-MN" dirty="0" smtClean="0">
                <a:solidFill>
                  <a:schemeClr val="bg1"/>
                </a:solidFill>
              </a:rPr>
              <a:t>Шилдэг татвар төлөгч байгууллага</a:t>
            </a:r>
          </a:p>
          <a:p>
            <a:endParaRPr lang="mn-MN" dirty="0" smtClean="0">
              <a:solidFill>
                <a:schemeClr val="bg1"/>
              </a:solidFill>
            </a:endParaRPr>
          </a:p>
          <a:p>
            <a:endParaRPr lang="mn-MN" dirty="0" smtClean="0">
              <a:solidFill>
                <a:schemeClr val="bg1"/>
              </a:solidFill>
            </a:endParaRPr>
          </a:p>
          <a:p>
            <a:endParaRPr lang="mn-MN" dirty="0" smtClean="0">
              <a:solidFill>
                <a:schemeClr val="bg1"/>
              </a:solidFill>
            </a:endParaRP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730" y="3602435"/>
            <a:ext cx="5181600" cy="3453556"/>
          </a:xfrm>
        </p:spPr>
      </p:pic>
      <p:pic>
        <p:nvPicPr>
          <p:cNvPr id="10" name="Content Placeholder 9"/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132" y="1398918"/>
            <a:ext cx="3613637" cy="2556165"/>
          </a:xfrm>
        </p:spPr>
      </p:pic>
      <p:pic>
        <p:nvPicPr>
          <p:cNvPr id="11" name="Content Placeholder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5423" y="4078362"/>
            <a:ext cx="2501702" cy="250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87838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308" b="17472"/>
          <a:stretch/>
        </p:blipFill>
        <p:spPr>
          <a:xfrm>
            <a:off x="32016" y="0"/>
            <a:ext cx="12192001" cy="6890657"/>
          </a:xfrm>
          <a:prstGeom prst="rect">
            <a:avLst/>
          </a:prstGeom>
        </p:spPr>
      </p:pic>
      <p:pic>
        <p:nvPicPr>
          <p:cNvPr id="6" name="Content Placeholder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628"/>
            <a:ext cx="4928130" cy="186225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210733" y="2617642"/>
            <a:ext cx="992293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mn-MN" sz="6400" b="1" dirty="0">
                <a:solidFill>
                  <a:schemeClr val="bg1"/>
                </a:solidFill>
              </a:rPr>
              <a:t>АНХААРАЛ ТАВЬСАН </a:t>
            </a:r>
            <a:r>
              <a:rPr lang="mn-MN" sz="6400" b="1" dirty="0" smtClean="0">
                <a:solidFill>
                  <a:schemeClr val="bg1"/>
                </a:solidFill>
              </a:rPr>
              <a:t>ТА </a:t>
            </a:r>
            <a:r>
              <a:rPr lang="mn-MN" sz="6400" b="1" dirty="0">
                <a:solidFill>
                  <a:schemeClr val="bg1"/>
                </a:solidFill>
              </a:rPr>
              <a:t>БҮХЭНД БАЯРЛАЛАА</a:t>
            </a:r>
            <a:endParaRPr lang="en-US" sz="6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7341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628</TotalTime>
  <Words>336</Words>
  <Application>Microsoft Office PowerPoint</Application>
  <PresentationFormat>Widescreen</PresentationFormat>
  <Paragraphs>74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Arial Mon</vt:lpstr>
      <vt:lpstr>Calibri</vt:lpstr>
      <vt:lpstr>Calibri Light</vt:lpstr>
      <vt:lpstr>Times New Roman</vt:lpstr>
      <vt:lpstr>Wingdings</vt:lpstr>
      <vt:lpstr>Office Theme</vt:lpstr>
      <vt:lpstr>PowerPoint Presentation</vt:lpstr>
      <vt:lpstr>Агуулга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buyka</dc:creator>
  <cp:lastModifiedBy>buyka</cp:lastModifiedBy>
  <cp:revision>29</cp:revision>
  <cp:lastPrinted>2018-07-31T02:48:30Z</cp:lastPrinted>
  <dcterms:created xsi:type="dcterms:W3CDTF">2018-07-28T06:11:00Z</dcterms:created>
  <dcterms:modified xsi:type="dcterms:W3CDTF">2018-07-31T02:50:27Z</dcterms:modified>
</cp:coreProperties>
</file>