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</p:sldIdLst>
  <p:sldSz cx="9144000" cy="6858000"/>
  <p:notesSz cx="9144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jpg"/><Relationship Id="rId8" Type="http://schemas.openxmlformats.org/officeDocument/2006/relationships/image" Target="../media/image2.png"/><Relationship Id="rId9" Type="http://schemas.openxmlformats.org/officeDocument/2006/relationships/image" Target="../media/image3.png"/><Relationship Id="rId10" Type="http://schemas.openxmlformats.org/officeDocument/2006/relationships/image" Target="../media/image4.png"/><Relationship Id="rId11" Type="http://schemas.openxmlformats.org/officeDocument/2006/relationships/image" Target="../media/image5.png"/><Relationship Id="rId12" Type="http://schemas.openxmlformats.org/officeDocument/2006/relationships/image" Target="../media/image6.png"/><Relationship Id="rId13" Type="http://schemas.openxmlformats.org/officeDocument/2006/relationships/image" Target="../media/image7.png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3999" cy="685799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6298691" y="1676400"/>
            <a:ext cx="2819400" cy="28194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5689091" y="0"/>
            <a:ext cx="1600200" cy="11430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6298691" y="6096000"/>
            <a:ext cx="990600" cy="761996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bg object 20"/>
          <p:cNvSpPr/>
          <p:nvPr/>
        </p:nvSpPr>
        <p:spPr>
          <a:xfrm>
            <a:off x="0" y="2679697"/>
            <a:ext cx="4037076" cy="417830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bg object 21"/>
          <p:cNvSpPr/>
          <p:nvPr/>
        </p:nvSpPr>
        <p:spPr>
          <a:xfrm>
            <a:off x="0" y="2895600"/>
            <a:ext cx="1522476" cy="236220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bg object 22"/>
          <p:cNvSpPr/>
          <p:nvPr/>
        </p:nvSpPr>
        <p:spPr>
          <a:xfrm>
            <a:off x="7705343" y="0"/>
            <a:ext cx="760488" cy="1159764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bg object 23"/>
          <p:cNvSpPr/>
          <p:nvPr/>
        </p:nvSpPr>
        <p:spPr>
          <a:xfrm>
            <a:off x="7744968" y="0"/>
            <a:ext cx="685800" cy="1099185"/>
          </a:xfrm>
          <a:custGeom>
            <a:avLst/>
            <a:gdLst/>
            <a:ahLst/>
            <a:cxnLst/>
            <a:rect l="l" t="t" r="r" b="b"/>
            <a:pathLst>
              <a:path w="685800" h="1099185">
                <a:moveTo>
                  <a:pt x="685800" y="0"/>
                </a:moveTo>
                <a:lnTo>
                  <a:pt x="0" y="0"/>
                </a:lnTo>
                <a:lnTo>
                  <a:pt x="0" y="1098803"/>
                </a:lnTo>
                <a:lnTo>
                  <a:pt x="685800" y="1098803"/>
                </a:lnTo>
                <a:lnTo>
                  <a:pt x="685800" y="0"/>
                </a:lnTo>
                <a:close/>
              </a:path>
            </a:pathLst>
          </a:custGeom>
          <a:solidFill>
            <a:srgbClr val="AF141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938140" y="1548130"/>
            <a:ext cx="2021204" cy="330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78729" y="1877948"/>
            <a:ext cx="3834765" cy="16719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.jpg"/><Relationship Id="rId3" Type="http://schemas.openxmlformats.org/officeDocument/2006/relationships/image" Target="../media/image13.jpg"/><Relationship Id="rId4" Type="http://schemas.openxmlformats.org/officeDocument/2006/relationships/image" Target="../media/image14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Relationship Id="rId3" Type="http://schemas.openxmlformats.org/officeDocument/2006/relationships/image" Target="../media/image17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8.jp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1.jp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Relationship Id="rId3" Type="http://schemas.openxmlformats.org/officeDocument/2006/relationships/image" Target="../media/image23.jpg"/><Relationship Id="rId4" Type="http://schemas.openxmlformats.org/officeDocument/2006/relationships/image" Target="../media/image24.jp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5.jpg"/><Relationship Id="rId3" Type="http://schemas.openxmlformats.org/officeDocument/2006/relationships/image" Target="../media/image26.jpg"/><Relationship Id="rId4" Type="http://schemas.openxmlformats.org/officeDocument/2006/relationships/image" Target="../media/image27.jp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8.jp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9.jpg"/><Relationship Id="rId3" Type="http://schemas.openxmlformats.org/officeDocument/2006/relationships/image" Target="../media/image30.jpg"/><Relationship Id="rId4" Type="http://schemas.openxmlformats.org/officeDocument/2006/relationships/image" Target="../media/image31.jpg"/><Relationship Id="rId5" Type="http://schemas.openxmlformats.org/officeDocument/2006/relationships/image" Target="../media/image32.jpg"/><Relationship Id="rId6" Type="http://schemas.openxmlformats.org/officeDocument/2006/relationships/image" Target="../media/image33.jp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jp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jp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6.jp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jpg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.jpg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8.jpg"/><Relationship Id="rId3" Type="http://schemas.openxmlformats.org/officeDocument/2006/relationships/image" Target="../media/image39.jpg"/><Relationship Id="rId4" Type="http://schemas.openxmlformats.org/officeDocument/2006/relationships/image" Target="../media/image40.jpg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1.jpg"/><Relationship Id="rId3" Type="http://schemas.openxmlformats.org/officeDocument/2006/relationships/image" Target="../media/image42.jpg"/><Relationship Id="rId4" Type="http://schemas.openxmlformats.org/officeDocument/2006/relationships/image" Target="../media/image43.jpg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4.jpg"/><Relationship Id="rId3" Type="http://schemas.openxmlformats.org/officeDocument/2006/relationships/image" Target="../media/image45.jpg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6.jpg"/><Relationship Id="rId3" Type="http://schemas.openxmlformats.org/officeDocument/2006/relationships/image" Target="../media/image47.jpg"/><Relationship Id="rId4" Type="http://schemas.openxmlformats.org/officeDocument/2006/relationships/image" Target="../media/image48.jpg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9.jpg"/><Relationship Id="rId3" Type="http://schemas.openxmlformats.org/officeDocument/2006/relationships/image" Target="../media/image50.jpg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1.jpg"/><Relationship Id="rId3" Type="http://schemas.openxmlformats.org/officeDocument/2006/relationships/image" Target="../media/image52.jpg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3.jpg"/><Relationship Id="rId3" Type="http://schemas.openxmlformats.org/officeDocument/2006/relationships/image" Target="../media/image54.jpg"/><Relationship Id="rId4" Type="http://schemas.openxmlformats.org/officeDocument/2006/relationships/image" Target="../media/image55.jpg"/><Relationship Id="rId5" Type="http://schemas.openxmlformats.org/officeDocument/2006/relationships/image" Target="../media/image56.jpg"/></Relationships>
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7.jpg"/><Relationship Id="rId3" Type="http://schemas.openxmlformats.org/officeDocument/2006/relationships/image" Target="../media/image58.jpg"/><Relationship Id="rId4" Type="http://schemas.openxmlformats.org/officeDocument/2006/relationships/image" Target="../media/image59.jpg"/><Relationship Id="rId5" Type="http://schemas.openxmlformats.org/officeDocument/2006/relationships/image" Target="../media/image60.jpg"/></Relationships>
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1.jpg"/><Relationship Id="rId3" Type="http://schemas.openxmlformats.org/officeDocument/2006/relationships/image" Target="../media/image62.jpg"/><Relationship Id="rId4" Type="http://schemas.openxmlformats.org/officeDocument/2006/relationships/image" Target="../media/image63.jpg"/><Relationship Id="rId5" Type="http://schemas.openxmlformats.org/officeDocument/2006/relationships/image" Target="../media/image64.jpg"/><Relationship Id="rId6" Type="http://schemas.openxmlformats.org/officeDocument/2006/relationships/image" Target="../media/image65.jpg"/></Relationships>
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6.jpg"/><Relationship Id="rId3" Type="http://schemas.openxmlformats.org/officeDocument/2006/relationships/image" Target="../media/image67.jpg"/><Relationship Id="rId4" Type="http://schemas.openxmlformats.org/officeDocument/2006/relationships/image" Target="../media/image68.jpg"/><Relationship Id="rId5" Type="http://schemas.openxmlformats.org/officeDocument/2006/relationships/image" Target="../media/image69.jpg"/></Relationships>
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0.jpg"/><Relationship Id="rId3" Type="http://schemas.openxmlformats.org/officeDocument/2006/relationships/image" Target="../media/image71.jpg"/><Relationship Id="rId4" Type="http://schemas.openxmlformats.org/officeDocument/2006/relationships/image" Target="../media/image72.jpg"/></Relationships>
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3.jpg"/><Relationship Id="rId3" Type="http://schemas.openxmlformats.org/officeDocument/2006/relationships/image" Target="../media/image74.jpg"/><Relationship Id="rId4" Type="http://schemas.openxmlformats.org/officeDocument/2006/relationships/image" Target="../media/image75.jpg"/><Relationship Id="rId5" Type="http://schemas.openxmlformats.org/officeDocument/2006/relationships/image" Target="../media/image76.jpg"/><Relationship Id="rId6" Type="http://schemas.openxmlformats.org/officeDocument/2006/relationships/image" Target="../media/image77.jpg"/></Relationships>
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2879" y="76200"/>
            <a:ext cx="5495290" cy="6629400"/>
            <a:chOff x="182879" y="76200"/>
            <a:chExt cx="5495290" cy="6629400"/>
          </a:xfrm>
        </p:grpSpPr>
        <p:sp>
          <p:nvSpPr>
            <p:cNvPr id="3" name="object 3"/>
            <p:cNvSpPr/>
            <p:nvPr/>
          </p:nvSpPr>
          <p:spPr>
            <a:xfrm>
              <a:off x="182879" y="76200"/>
              <a:ext cx="5448300" cy="66294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2391918" y="4370070"/>
              <a:ext cx="3276600" cy="848994"/>
            </a:xfrm>
            <a:custGeom>
              <a:avLst/>
              <a:gdLst/>
              <a:ahLst/>
              <a:cxnLst/>
              <a:rect l="l" t="t" r="r" b="b"/>
              <a:pathLst>
                <a:path w="3276600" h="848995">
                  <a:moveTo>
                    <a:pt x="1638299" y="0"/>
                  </a:moveTo>
                  <a:lnTo>
                    <a:pt x="1565328" y="413"/>
                  </a:lnTo>
                  <a:lnTo>
                    <a:pt x="1493173" y="1642"/>
                  </a:lnTo>
                  <a:lnTo>
                    <a:pt x="1421902" y="3669"/>
                  </a:lnTo>
                  <a:lnTo>
                    <a:pt x="1351581" y="6477"/>
                  </a:lnTo>
                  <a:lnTo>
                    <a:pt x="1282276" y="10049"/>
                  </a:lnTo>
                  <a:lnTo>
                    <a:pt x="1214055" y="14367"/>
                  </a:lnTo>
                  <a:lnTo>
                    <a:pt x="1146985" y="19415"/>
                  </a:lnTo>
                  <a:lnTo>
                    <a:pt x="1081130" y="25174"/>
                  </a:lnTo>
                  <a:lnTo>
                    <a:pt x="1016559" y="31629"/>
                  </a:lnTo>
                  <a:lnTo>
                    <a:pt x="953338" y="38761"/>
                  </a:lnTo>
                  <a:lnTo>
                    <a:pt x="891533" y="46553"/>
                  </a:lnTo>
                  <a:lnTo>
                    <a:pt x="831211" y="54988"/>
                  </a:lnTo>
                  <a:lnTo>
                    <a:pt x="772439" y="64049"/>
                  </a:lnTo>
                  <a:lnTo>
                    <a:pt x="715283" y="73719"/>
                  </a:lnTo>
                  <a:lnTo>
                    <a:pt x="659810" y="83980"/>
                  </a:lnTo>
                  <a:lnTo>
                    <a:pt x="606087" y="94815"/>
                  </a:lnTo>
                  <a:lnTo>
                    <a:pt x="554179" y="106207"/>
                  </a:lnTo>
                  <a:lnTo>
                    <a:pt x="504154" y="118138"/>
                  </a:lnTo>
                  <a:lnTo>
                    <a:pt x="456079" y="130592"/>
                  </a:lnTo>
                  <a:lnTo>
                    <a:pt x="410020" y="143551"/>
                  </a:lnTo>
                  <a:lnTo>
                    <a:pt x="366043" y="156998"/>
                  </a:lnTo>
                  <a:lnTo>
                    <a:pt x="324215" y="170915"/>
                  </a:lnTo>
                  <a:lnTo>
                    <a:pt x="284604" y="185286"/>
                  </a:lnTo>
                  <a:lnTo>
                    <a:pt x="247274" y="200093"/>
                  </a:lnTo>
                  <a:lnTo>
                    <a:pt x="212294" y="215319"/>
                  </a:lnTo>
                  <a:lnTo>
                    <a:pt x="149647" y="246959"/>
                  </a:lnTo>
                  <a:lnTo>
                    <a:pt x="97195" y="280068"/>
                  </a:lnTo>
                  <a:lnTo>
                    <a:pt x="55471" y="314508"/>
                  </a:lnTo>
                  <a:lnTo>
                    <a:pt x="25009" y="350141"/>
                  </a:lnTo>
                  <a:lnTo>
                    <a:pt x="6341" y="386828"/>
                  </a:lnTo>
                  <a:lnTo>
                    <a:pt x="0" y="424433"/>
                  </a:lnTo>
                  <a:lnTo>
                    <a:pt x="1596" y="443342"/>
                  </a:lnTo>
                  <a:lnTo>
                    <a:pt x="14167" y="480506"/>
                  </a:lnTo>
                  <a:lnTo>
                    <a:pt x="38799" y="516683"/>
                  </a:lnTo>
                  <a:lnTo>
                    <a:pt x="74959" y="551737"/>
                  </a:lnTo>
                  <a:lnTo>
                    <a:pt x="122113" y="585528"/>
                  </a:lnTo>
                  <a:lnTo>
                    <a:pt x="179729" y="617920"/>
                  </a:lnTo>
                  <a:lnTo>
                    <a:pt x="247274" y="648774"/>
                  </a:lnTo>
                  <a:lnTo>
                    <a:pt x="284604" y="663581"/>
                  </a:lnTo>
                  <a:lnTo>
                    <a:pt x="324215" y="677952"/>
                  </a:lnTo>
                  <a:lnTo>
                    <a:pt x="366043" y="691869"/>
                  </a:lnTo>
                  <a:lnTo>
                    <a:pt x="410020" y="705316"/>
                  </a:lnTo>
                  <a:lnTo>
                    <a:pt x="456079" y="718275"/>
                  </a:lnTo>
                  <a:lnTo>
                    <a:pt x="504154" y="730729"/>
                  </a:lnTo>
                  <a:lnTo>
                    <a:pt x="554179" y="742660"/>
                  </a:lnTo>
                  <a:lnTo>
                    <a:pt x="606087" y="754052"/>
                  </a:lnTo>
                  <a:lnTo>
                    <a:pt x="659810" y="764887"/>
                  </a:lnTo>
                  <a:lnTo>
                    <a:pt x="715283" y="775148"/>
                  </a:lnTo>
                  <a:lnTo>
                    <a:pt x="772439" y="784818"/>
                  </a:lnTo>
                  <a:lnTo>
                    <a:pt x="831211" y="793879"/>
                  </a:lnTo>
                  <a:lnTo>
                    <a:pt x="891533" y="802314"/>
                  </a:lnTo>
                  <a:lnTo>
                    <a:pt x="953338" y="810106"/>
                  </a:lnTo>
                  <a:lnTo>
                    <a:pt x="1016559" y="817238"/>
                  </a:lnTo>
                  <a:lnTo>
                    <a:pt x="1081130" y="823693"/>
                  </a:lnTo>
                  <a:lnTo>
                    <a:pt x="1146985" y="829452"/>
                  </a:lnTo>
                  <a:lnTo>
                    <a:pt x="1214055" y="834500"/>
                  </a:lnTo>
                  <a:lnTo>
                    <a:pt x="1282276" y="838818"/>
                  </a:lnTo>
                  <a:lnTo>
                    <a:pt x="1351581" y="842390"/>
                  </a:lnTo>
                  <a:lnTo>
                    <a:pt x="1421902" y="845198"/>
                  </a:lnTo>
                  <a:lnTo>
                    <a:pt x="1493173" y="847225"/>
                  </a:lnTo>
                  <a:lnTo>
                    <a:pt x="1565328" y="848454"/>
                  </a:lnTo>
                  <a:lnTo>
                    <a:pt x="1638299" y="848867"/>
                  </a:lnTo>
                  <a:lnTo>
                    <a:pt x="1711271" y="848454"/>
                  </a:lnTo>
                  <a:lnTo>
                    <a:pt x="1783426" y="847225"/>
                  </a:lnTo>
                  <a:lnTo>
                    <a:pt x="1854697" y="845198"/>
                  </a:lnTo>
                  <a:lnTo>
                    <a:pt x="1925018" y="842390"/>
                  </a:lnTo>
                  <a:lnTo>
                    <a:pt x="1994323" y="838818"/>
                  </a:lnTo>
                  <a:lnTo>
                    <a:pt x="2062544" y="834500"/>
                  </a:lnTo>
                  <a:lnTo>
                    <a:pt x="2129614" y="829452"/>
                  </a:lnTo>
                  <a:lnTo>
                    <a:pt x="2195469" y="823693"/>
                  </a:lnTo>
                  <a:lnTo>
                    <a:pt x="2260040" y="817238"/>
                  </a:lnTo>
                  <a:lnTo>
                    <a:pt x="2323261" y="810106"/>
                  </a:lnTo>
                  <a:lnTo>
                    <a:pt x="2385066" y="802314"/>
                  </a:lnTo>
                  <a:lnTo>
                    <a:pt x="2445388" y="793879"/>
                  </a:lnTo>
                  <a:lnTo>
                    <a:pt x="2504160" y="784818"/>
                  </a:lnTo>
                  <a:lnTo>
                    <a:pt x="2561316" y="775148"/>
                  </a:lnTo>
                  <a:lnTo>
                    <a:pt x="2616789" y="764887"/>
                  </a:lnTo>
                  <a:lnTo>
                    <a:pt x="2670512" y="754052"/>
                  </a:lnTo>
                  <a:lnTo>
                    <a:pt x="2722420" y="742660"/>
                  </a:lnTo>
                  <a:lnTo>
                    <a:pt x="2772445" y="730729"/>
                  </a:lnTo>
                  <a:lnTo>
                    <a:pt x="2820520" y="718275"/>
                  </a:lnTo>
                  <a:lnTo>
                    <a:pt x="2866579" y="705316"/>
                  </a:lnTo>
                  <a:lnTo>
                    <a:pt x="2910556" y="691869"/>
                  </a:lnTo>
                  <a:lnTo>
                    <a:pt x="2952384" y="677952"/>
                  </a:lnTo>
                  <a:lnTo>
                    <a:pt x="2991995" y="663581"/>
                  </a:lnTo>
                  <a:lnTo>
                    <a:pt x="3029325" y="648774"/>
                  </a:lnTo>
                  <a:lnTo>
                    <a:pt x="3064305" y="633548"/>
                  </a:lnTo>
                  <a:lnTo>
                    <a:pt x="3126952" y="601908"/>
                  </a:lnTo>
                  <a:lnTo>
                    <a:pt x="3179404" y="568799"/>
                  </a:lnTo>
                  <a:lnTo>
                    <a:pt x="3221128" y="534359"/>
                  </a:lnTo>
                  <a:lnTo>
                    <a:pt x="3251590" y="498726"/>
                  </a:lnTo>
                  <a:lnTo>
                    <a:pt x="3270258" y="462039"/>
                  </a:lnTo>
                  <a:lnTo>
                    <a:pt x="3276600" y="424433"/>
                  </a:lnTo>
                  <a:lnTo>
                    <a:pt x="3275003" y="405525"/>
                  </a:lnTo>
                  <a:lnTo>
                    <a:pt x="3262432" y="368361"/>
                  </a:lnTo>
                  <a:lnTo>
                    <a:pt x="3237800" y="332184"/>
                  </a:lnTo>
                  <a:lnTo>
                    <a:pt x="3201640" y="297130"/>
                  </a:lnTo>
                  <a:lnTo>
                    <a:pt x="3154486" y="263339"/>
                  </a:lnTo>
                  <a:lnTo>
                    <a:pt x="3096870" y="230947"/>
                  </a:lnTo>
                  <a:lnTo>
                    <a:pt x="3029325" y="200093"/>
                  </a:lnTo>
                  <a:lnTo>
                    <a:pt x="2991995" y="185286"/>
                  </a:lnTo>
                  <a:lnTo>
                    <a:pt x="2952384" y="170915"/>
                  </a:lnTo>
                  <a:lnTo>
                    <a:pt x="2910556" y="156998"/>
                  </a:lnTo>
                  <a:lnTo>
                    <a:pt x="2866579" y="143551"/>
                  </a:lnTo>
                  <a:lnTo>
                    <a:pt x="2820520" y="130592"/>
                  </a:lnTo>
                  <a:lnTo>
                    <a:pt x="2772445" y="118138"/>
                  </a:lnTo>
                  <a:lnTo>
                    <a:pt x="2722420" y="106207"/>
                  </a:lnTo>
                  <a:lnTo>
                    <a:pt x="2670512" y="94815"/>
                  </a:lnTo>
                  <a:lnTo>
                    <a:pt x="2616789" y="83980"/>
                  </a:lnTo>
                  <a:lnTo>
                    <a:pt x="2561316" y="73719"/>
                  </a:lnTo>
                  <a:lnTo>
                    <a:pt x="2504160" y="64049"/>
                  </a:lnTo>
                  <a:lnTo>
                    <a:pt x="2445388" y="54988"/>
                  </a:lnTo>
                  <a:lnTo>
                    <a:pt x="2385066" y="46553"/>
                  </a:lnTo>
                  <a:lnTo>
                    <a:pt x="2323261" y="38761"/>
                  </a:lnTo>
                  <a:lnTo>
                    <a:pt x="2260040" y="31629"/>
                  </a:lnTo>
                  <a:lnTo>
                    <a:pt x="2195469" y="25174"/>
                  </a:lnTo>
                  <a:lnTo>
                    <a:pt x="2129614" y="19415"/>
                  </a:lnTo>
                  <a:lnTo>
                    <a:pt x="2062544" y="14367"/>
                  </a:lnTo>
                  <a:lnTo>
                    <a:pt x="1994323" y="10049"/>
                  </a:lnTo>
                  <a:lnTo>
                    <a:pt x="1925018" y="6477"/>
                  </a:lnTo>
                  <a:lnTo>
                    <a:pt x="1854697" y="3669"/>
                  </a:lnTo>
                  <a:lnTo>
                    <a:pt x="1783426" y="1642"/>
                  </a:lnTo>
                  <a:lnTo>
                    <a:pt x="1711271" y="413"/>
                  </a:lnTo>
                  <a:lnTo>
                    <a:pt x="1638299" y="0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391918" y="4370070"/>
              <a:ext cx="3276600" cy="848994"/>
            </a:xfrm>
            <a:custGeom>
              <a:avLst/>
              <a:gdLst/>
              <a:ahLst/>
              <a:cxnLst/>
              <a:rect l="l" t="t" r="r" b="b"/>
              <a:pathLst>
                <a:path w="3276600" h="848995">
                  <a:moveTo>
                    <a:pt x="0" y="424433"/>
                  </a:moveTo>
                  <a:lnTo>
                    <a:pt x="6341" y="386828"/>
                  </a:lnTo>
                  <a:lnTo>
                    <a:pt x="25009" y="350141"/>
                  </a:lnTo>
                  <a:lnTo>
                    <a:pt x="55471" y="314508"/>
                  </a:lnTo>
                  <a:lnTo>
                    <a:pt x="97195" y="280068"/>
                  </a:lnTo>
                  <a:lnTo>
                    <a:pt x="149647" y="246959"/>
                  </a:lnTo>
                  <a:lnTo>
                    <a:pt x="212294" y="215319"/>
                  </a:lnTo>
                  <a:lnTo>
                    <a:pt x="247274" y="200093"/>
                  </a:lnTo>
                  <a:lnTo>
                    <a:pt x="284604" y="185286"/>
                  </a:lnTo>
                  <a:lnTo>
                    <a:pt x="324215" y="170915"/>
                  </a:lnTo>
                  <a:lnTo>
                    <a:pt x="366043" y="156998"/>
                  </a:lnTo>
                  <a:lnTo>
                    <a:pt x="410020" y="143551"/>
                  </a:lnTo>
                  <a:lnTo>
                    <a:pt x="456079" y="130592"/>
                  </a:lnTo>
                  <a:lnTo>
                    <a:pt x="504154" y="118138"/>
                  </a:lnTo>
                  <a:lnTo>
                    <a:pt x="554179" y="106207"/>
                  </a:lnTo>
                  <a:lnTo>
                    <a:pt x="606087" y="94815"/>
                  </a:lnTo>
                  <a:lnTo>
                    <a:pt x="659810" y="83980"/>
                  </a:lnTo>
                  <a:lnTo>
                    <a:pt x="715283" y="73719"/>
                  </a:lnTo>
                  <a:lnTo>
                    <a:pt x="772439" y="64049"/>
                  </a:lnTo>
                  <a:lnTo>
                    <a:pt x="831211" y="54988"/>
                  </a:lnTo>
                  <a:lnTo>
                    <a:pt x="891533" y="46553"/>
                  </a:lnTo>
                  <a:lnTo>
                    <a:pt x="953338" y="38761"/>
                  </a:lnTo>
                  <a:lnTo>
                    <a:pt x="1016559" y="31629"/>
                  </a:lnTo>
                  <a:lnTo>
                    <a:pt x="1081130" y="25174"/>
                  </a:lnTo>
                  <a:lnTo>
                    <a:pt x="1146985" y="19415"/>
                  </a:lnTo>
                  <a:lnTo>
                    <a:pt x="1214055" y="14367"/>
                  </a:lnTo>
                  <a:lnTo>
                    <a:pt x="1282276" y="10049"/>
                  </a:lnTo>
                  <a:lnTo>
                    <a:pt x="1351581" y="6477"/>
                  </a:lnTo>
                  <a:lnTo>
                    <a:pt x="1421902" y="3669"/>
                  </a:lnTo>
                  <a:lnTo>
                    <a:pt x="1493173" y="1642"/>
                  </a:lnTo>
                  <a:lnTo>
                    <a:pt x="1565328" y="413"/>
                  </a:lnTo>
                  <a:lnTo>
                    <a:pt x="1638299" y="0"/>
                  </a:lnTo>
                  <a:lnTo>
                    <a:pt x="1711271" y="413"/>
                  </a:lnTo>
                  <a:lnTo>
                    <a:pt x="1783426" y="1642"/>
                  </a:lnTo>
                  <a:lnTo>
                    <a:pt x="1854697" y="3669"/>
                  </a:lnTo>
                  <a:lnTo>
                    <a:pt x="1925018" y="6477"/>
                  </a:lnTo>
                  <a:lnTo>
                    <a:pt x="1994323" y="10049"/>
                  </a:lnTo>
                  <a:lnTo>
                    <a:pt x="2062544" y="14367"/>
                  </a:lnTo>
                  <a:lnTo>
                    <a:pt x="2129614" y="19415"/>
                  </a:lnTo>
                  <a:lnTo>
                    <a:pt x="2195469" y="25174"/>
                  </a:lnTo>
                  <a:lnTo>
                    <a:pt x="2260040" y="31629"/>
                  </a:lnTo>
                  <a:lnTo>
                    <a:pt x="2323261" y="38761"/>
                  </a:lnTo>
                  <a:lnTo>
                    <a:pt x="2385066" y="46553"/>
                  </a:lnTo>
                  <a:lnTo>
                    <a:pt x="2445388" y="54988"/>
                  </a:lnTo>
                  <a:lnTo>
                    <a:pt x="2504160" y="64049"/>
                  </a:lnTo>
                  <a:lnTo>
                    <a:pt x="2561316" y="73719"/>
                  </a:lnTo>
                  <a:lnTo>
                    <a:pt x="2616789" y="83980"/>
                  </a:lnTo>
                  <a:lnTo>
                    <a:pt x="2670512" y="94815"/>
                  </a:lnTo>
                  <a:lnTo>
                    <a:pt x="2722420" y="106207"/>
                  </a:lnTo>
                  <a:lnTo>
                    <a:pt x="2772445" y="118138"/>
                  </a:lnTo>
                  <a:lnTo>
                    <a:pt x="2820520" y="130592"/>
                  </a:lnTo>
                  <a:lnTo>
                    <a:pt x="2866579" y="143551"/>
                  </a:lnTo>
                  <a:lnTo>
                    <a:pt x="2910556" y="156998"/>
                  </a:lnTo>
                  <a:lnTo>
                    <a:pt x="2952384" y="170915"/>
                  </a:lnTo>
                  <a:lnTo>
                    <a:pt x="2991995" y="185286"/>
                  </a:lnTo>
                  <a:lnTo>
                    <a:pt x="3029325" y="200093"/>
                  </a:lnTo>
                  <a:lnTo>
                    <a:pt x="3064305" y="215319"/>
                  </a:lnTo>
                  <a:lnTo>
                    <a:pt x="3126952" y="246959"/>
                  </a:lnTo>
                  <a:lnTo>
                    <a:pt x="3179404" y="280068"/>
                  </a:lnTo>
                  <a:lnTo>
                    <a:pt x="3221128" y="314508"/>
                  </a:lnTo>
                  <a:lnTo>
                    <a:pt x="3251590" y="350141"/>
                  </a:lnTo>
                  <a:lnTo>
                    <a:pt x="3270258" y="386828"/>
                  </a:lnTo>
                  <a:lnTo>
                    <a:pt x="3276600" y="424433"/>
                  </a:lnTo>
                  <a:lnTo>
                    <a:pt x="3275003" y="443342"/>
                  </a:lnTo>
                  <a:lnTo>
                    <a:pt x="3262432" y="480506"/>
                  </a:lnTo>
                  <a:lnTo>
                    <a:pt x="3237800" y="516683"/>
                  </a:lnTo>
                  <a:lnTo>
                    <a:pt x="3201640" y="551737"/>
                  </a:lnTo>
                  <a:lnTo>
                    <a:pt x="3154486" y="585528"/>
                  </a:lnTo>
                  <a:lnTo>
                    <a:pt x="3096870" y="617920"/>
                  </a:lnTo>
                  <a:lnTo>
                    <a:pt x="3029325" y="648774"/>
                  </a:lnTo>
                  <a:lnTo>
                    <a:pt x="2991995" y="663581"/>
                  </a:lnTo>
                  <a:lnTo>
                    <a:pt x="2952384" y="677952"/>
                  </a:lnTo>
                  <a:lnTo>
                    <a:pt x="2910556" y="691869"/>
                  </a:lnTo>
                  <a:lnTo>
                    <a:pt x="2866579" y="705316"/>
                  </a:lnTo>
                  <a:lnTo>
                    <a:pt x="2820520" y="718275"/>
                  </a:lnTo>
                  <a:lnTo>
                    <a:pt x="2772445" y="730729"/>
                  </a:lnTo>
                  <a:lnTo>
                    <a:pt x="2722420" y="742660"/>
                  </a:lnTo>
                  <a:lnTo>
                    <a:pt x="2670512" y="754052"/>
                  </a:lnTo>
                  <a:lnTo>
                    <a:pt x="2616789" y="764887"/>
                  </a:lnTo>
                  <a:lnTo>
                    <a:pt x="2561316" y="775148"/>
                  </a:lnTo>
                  <a:lnTo>
                    <a:pt x="2504160" y="784818"/>
                  </a:lnTo>
                  <a:lnTo>
                    <a:pt x="2445388" y="793879"/>
                  </a:lnTo>
                  <a:lnTo>
                    <a:pt x="2385066" y="802314"/>
                  </a:lnTo>
                  <a:lnTo>
                    <a:pt x="2323261" y="810106"/>
                  </a:lnTo>
                  <a:lnTo>
                    <a:pt x="2260040" y="817238"/>
                  </a:lnTo>
                  <a:lnTo>
                    <a:pt x="2195469" y="823693"/>
                  </a:lnTo>
                  <a:lnTo>
                    <a:pt x="2129614" y="829452"/>
                  </a:lnTo>
                  <a:lnTo>
                    <a:pt x="2062544" y="834500"/>
                  </a:lnTo>
                  <a:lnTo>
                    <a:pt x="1994323" y="838818"/>
                  </a:lnTo>
                  <a:lnTo>
                    <a:pt x="1925018" y="842390"/>
                  </a:lnTo>
                  <a:lnTo>
                    <a:pt x="1854697" y="845198"/>
                  </a:lnTo>
                  <a:lnTo>
                    <a:pt x="1783426" y="847225"/>
                  </a:lnTo>
                  <a:lnTo>
                    <a:pt x="1711271" y="848454"/>
                  </a:lnTo>
                  <a:lnTo>
                    <a:pt x="1638299" y="848867"/>
                  </a:lnTo>
                  <a:lnTo>
                    <a:pt x="1565328" y="848454"/>
                  </a:lnTo>
                  <a:lnTo>
                    <a:pt x="1493173" y="847225"/>
                  </a:lnTo>
                  <a:lnTo>
                    <a:pt x="1421902" y="845198"/>
                  </a:lnTo>
                  <a:lnTo>
                    <a:pt x="1351581" y="842390"/>
                  </a:lnTo>
                  <a:lnTo>
                    <a:pt x="1282276" y="838818"/>
                  </a:lnTo>
                  <a:lnTo>
                    <a:pt x="1214055" y="834500"/>
                  </a:lnTo>
                  <a:lnTo>
                    <a:pt x="1146985" y="829452"/>
                  </a:lnTo>
                  <a:lnTo>
                    <a:pt x="1081130" y="823693"/>
                  </a:lnTo>
                  <a:lnTo>
                    <a:pt x="1016559" y="817238"/>
                  </a:lnTo>
                  <a:lnTo>
                    <a:pt x="953338" y="810106"/>
                  </a:lnTo>
                  <a:lnTo>
                    <a:pt x="891533" y="802314"/>
                  </a:lnTo>
                  <a:lnTo>
                    <a:pt x="831211" y="793879"/>
                  </a:lnTo>
                  <a:lnTo>
                    <a:pt x="772439" y="784818"/>
                  </a:lnTo>
                  <a:lnTo>
                    <a:pt x="715283" y="775148"/>
                  </a:lnTo>
                  <a:lnTo>
                    <a:pt x="659810" y="764887"/>
                  </a:lnTo>
                  <a:lnTo>
                    <a:pt x="606087" y="754052"/>
                  </a:lnTo>
                  <a:lnTo>
                    <a:pt x="554179" y="742660"/>
                  </a:lnTo>
                  <a:lnTo>
                    <a:pt x="504154" y="730729"/>
                  </a:lnTo>
                  <a:lnTo>
                    <a:pt x="456079" y="718275"/>
                  </a:lnTo>
                  <a:lnTo>
                    <a:pt x="410020" y="705316"/>
                  </a:lnTo>
                  <a:lnTo>
                    <a:pt x="366043" y="691869"/>
                  </a:lnTo>
                  <a:lnTo>
                    <a:pt x="324215" y="677952"/>
                  </a:lnTo>
                  <a:lnTo>
                    <a:pt x="284604" y="663581"/>
                  </a:lnTo>
                  <a:lnTo>
                    <a:pt x="247274" y="648774"/>
                  </a:lnTo>
                  <a:lnTo>
                    <a:pt x="212294" y="633548"/>
                  </a:lnTo>
                  <a:lnTo>
                    <a:pt x="149647" y="601908"/>
                  </a:lnTo>
                  <a:lnTo>
                    <a:pt x="97195" y="568799"/>
                  </a:lnTo>
                  <a:lnTo>
                    <a:pt x="55471" y="534359"/>
                  </a:lnTo>
                  <a:lnTo>
                    <a:pt x="25009" y="498726"/>
                  </a:lnTo>
                  <a:lnTo>
                    <a:pt x="6341" y="462039"/>
                  </a:lnTo>
                  <a:lnTo>
                    <a:pt x="0" y="424433"/>
                  </a:lnTo>
                  <a:close/>
                </a:path>
              </a:pathLst>
            </a:custGeom>
            <a:ln w="19049">
              <a:solidFill>
                <a:srgbClr val="00AFE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2950210" y="4451984"/>
            <a:ext cx="2196465" cy="48640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87020">
              <a:lnSpc>
                <a:spcPts val="1814"/>
              </a:lnSpc>
              <a:spcBef>
                <a:spcPts val="100"/>
              </a:spcBef>
            </a:pPr>
            <a:r>
              <a:rPr dirty="0" sz="1800" spc="-5" b="1">
                <a:latin typeface="Arial"/>
                <a:cs typeface="Arial"/>
              </a:rPr>
              <a:t>2022 </a:t>
            </a:r>
            <a:r>
              <a:rPr dirty="0" sz="1800" b="1">
                <a:latin typeface="Arial"/>
                <a:cs typeface="Arial"/>
              </a:rPr>
              <a:t>оны</a:t>
            </a:r>
            <a:r>
              <a:rPr dirty="0" sz="1800" spc="-70" b="1">
                <a:latin typeface="Arial"/>
                <a:cs typeface="Arial"/>
              </a:rPr>
              <a:t> </a:t>
            </a:r>
            <a:r>
              <a:rPr dirty="0" sz="1800" spc="-10" b="1">
                <a:latin typeface="Arial"/>
                <a:cs typeface="Arial"/>
              </a:rPr>
              <a:t>тайлан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ts val="1814"/>
              </a:lnSpc>
            </a:pPr>
            <a:r>
              <a:rPr dirty="0" sz="1800" spc="-5" b="1">
                <a:solidFill>
                  <a:srgbClr val="EBEBEB"/>
                </a:solidFill>
                <a:latin typeface="Arial"/>
                <a:cs typeface="Arial"/>
              </a:rPr>
              <a:t>2022 </a:t>
            </a:r>
            <a:r>
              <a:rPr dirty="0" sz="1800" b="1">
                <a:solidFill>
                  <a:srgbClr val="EBEBEB"/>
                </a:solidFill>
                <a:latin typeface="Arial"/>
                <a:cs typeface="Arial"/>
              </a:rPr>
              <a:t>оны</a:t>
            </a:r>
            <a:r>
              <a:rPr dirty="0" sz="1800" spc="455" b="1">
                <a:solidFill>
                  <a:srgbClr val="EBEBEB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EBEBEB"/>
                </a:solidFill>
                <a:latin typeface="Arial"/>
                <a:cs typeface="Arial"/>
              </a:rPr>
              <a:t>тайлан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45844" y="1549653"/>
            <a:ext cx="1154430" cy="33083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30" b="1">
                <a:latin typeface="Arial"/>
                <a:cs typeface="Arial"/>
              </a:rPr>
              <a:t>АГУУЛГА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490217" y="2159635"/>
            <a:ext cx="3227070" cy="12452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38125" indent="-226060">
              <a:lnSpc>
                <a:spcPct val="100000"/>
              </a:lnSpc>
              <a:spcBef>
                <a:spcPts val="105"/>
              </a:spcBef>
              <a:buChar char="•"/>
              <a:tabLst>
                <a:tab pos="238125" algn="l"/>
                <a:tab pos="238760" algn="l"/>
              </a:tabLst>
            </a:pP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Санхүүгийн</a:t>
            </a:r>
            <a:r>
              <a:rPr dirty="0" sz="20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spc="-10">
                <a:solidFill>
                  <a:srgbClr val="FFFFFF"/>
                </a:solidFill>
                <a:latin typeface="Arial"/>
                <a:cs typeface="Arial"/>
              </a:rPr>
              <a:t>тайлан</a:t>
            </a:r>
            <a:endParaRPr sz="2000">
              <a:latin typeface="Arial"/>
              <a:cs typeface="Arial"/>
            </a:endParaRPr>
          </a:p>
          <a:p>
            <a:pPr marL="238125" indent="-226060">
              <a:lnSpc>
                <a:spcPct val="100000"/>
              </a:lnSpc>
              <a:buChar char="•"/>
              <a:tabLst>
                <a:tab pos="238125" algn="l"/>
                <a:tab pos="238760" algn="l"/>
              </a:tabLst>
            </a:pPr>
            <a:r>
              <a:rPr dirty="0" sz="2000" spc="-5">
                <a:solidFill>
                  <a:srgbClr val="FFFFFF"/>
                </a:solidFill>
                <a:latin typeface="Arial"/>
                <a:cs typeface="Arial"/>
              </a:rPr>
              <a:t>Үйл </a:t>
            </a:r>
            <a:r>
              <a:rPr dirty="0" sz="2000" spc="-10">
                <a:solidFill>
                  <a:srgbClr val="FFFFFF"/>
                </a:solidFill>
                <a:latin typeface="Arial"/>
                <a:cs typeface="Arial"/>
              </a:rPr>
              <a:t>ажиллагааны</a:t>
            </a:r>
            <a:r>
              <a:rPr dirty="0" sz="2000" spc="-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spc="-10">
                <a:solidFill>
                  <a:srgbClr val="FFFFFF"/>
                </a:solidFill>
                <a:latin typeface="Arial"/>
                <a:cs typeface="Arial"/>
              </a:rPr>
              <a:t>тайлан</a:t>
            </a:r>
            <a:endParaRPr sz="2000">
              <a:latin typeface="Arial"/>
              <a:cs typeface="Arial"/>
            </a:endParaRPr>
          </a:p>
          <a:p>
            <a:pPr marL="238125" indent="-226060">
              <a:lnSpc>
                <a:spcPct val="100000"/>
              </a:lnSpc>
              <a:buChar char="•"/>
              <a:tabLst>
                <a:tab pos="238125" algn="l"/>
                <a:tab pos="238760" algn="l"/>
              </a:tabLst>
            </a:pPr>
            <a:r>
              <a:rPr dirty="0" sz="2000" spc="-5">
                <a:solidFill>
                  <a:srgbClr val="FFFFFF"/>
                </a:solidFill>
                <a:latin typeface="Arial"/>
                <a:cs typeface="Arial"/>
              </a:rPr>
              <a:t>Бүтээн</a:t>
            </a:r>
            <a:r>
              <a:rPr dirty="0" sz="2000" spc="-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spc="-15">
                <a:solidFill>
                  <a:srgbClr val="FFFFFF"/>
                </a:solidFill>
                <a:latin typeface="Arial"/>
                <a:cs typeface="Arial"/>
              </a:rPr>
              <a:t>байгуулалт</a:t>
            </a:r>
            <a:endParaRPr sz="2000">
              <a:latin typeface="Arial"/>
              <a:cs typeface="Arial"/>
            </a:endParaRPr>
          </a:p>
          <a:p>
            <a:pPr marL="238125" indent="-226060">
              <a:lnSpc>
                <a:spcPct val="100000"/>
              </a:lnSpc>
              <a:buChar char="•"/>
              <a:tabLst>
                <a:tab pos="238125" algn="l"/>
                <a:tab pos="238760" algn="l"/>
              </a:tabLst>
            </a:pPr>
            <a:r>
              <a:rPr dirty="0" sz="2000" spc="-5">
                <a:solidFill>
                  <a:srgbClr val="FFFFFF"/>
                </a:solidFill>
                <a:latin typeface="Arial"/>
                <a:cs typeface="Arial"/>
              </a:rPr>
              <a:t>Засвар</a:t>
            </a:r>
            <a:r>
              <a:rPr dirty="0" sz="2000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spc="-10">
                <a:solidFill>
                  <a:srgbClr val="FFFFFF"/>
                </a:solidFill>
                <a:latin typeface="Arial"/>
                <a:cs typeface="Arial"/>
              </a:rPr>
              <a:t>үйлчилгээ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67237" y="1129283"/>
            <a:ext cx="4027170" cy="3671570"/>
            <a:chOff x="4567237" y="1129283"/>
            <a:chExt cx="4027170" cy="3671570"/>
          </a:xfrm>
        </p:grpSpPr>
        <p:sp>
          <p:nvSpPr>
            <p:cNvPr id="3" name="object 3"/>
            <p:cNvSpPr/>
            <p:nvPr/>
          </p:nvSpPr>
          <p:spPr>
            <a:xfrm>
              <a:off x="4572000" y="1752600"/>
              <a:ext cx="0" cy="3048000"/>
            </a:xfrm>
            <a:custGeom>
              <a:avLst/>
              <a:gdLst/>
              <a:ahLst/>
              <a:cxnLst/>
              <a:rect l="l" t="t" r="r" b="b"/>
              <a:pathLst>
                <a:path w="0" h="3048000">
                  <a:moveTo>
                    <a:pt x="0" y="0"/>
                  </a:moveTo>
                  <a:lnTo>
                    <a:pt x="0" y="304800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4572000" y="1129283"/>
              <a:ext cx="4021836" cy="321868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069644" y="482295"/>
            <a:ext cx="5635625" cy="3003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latin typeface="Times New Roman"/>
                <a:cs typeface="Times New Roman"/>
              </a:rPr>
              <a:t>2022 </a:t>
            </a:r>
            <a:r>
              <a:rPr dirty="0" sz="1800" b="1">
                <a:latin typeface="Times New Roman"/>
                <a:cs typeface="Times New Roman"/>
              </a:rPr>
              <a:t>ОНЫ </a:t>
            </a:r>
            <a:r>
              <a:rPr dirty="0" sz="1800" spc="-50" b="1">
                <a:latin typeface="Times New Roman"/>
                <a:cs typeface="Times New Roman"/>
              </a:rPr>
              <a:t>БОРЛУУЛАЛТЫН </a:t>
            </a:r>
            <a:r>
              <a:rPr dirty="0" sz="1800" spc="-40" b="1">
                <a:latin typeface="Times New Roman"/>
                <a:cs typeface="Times New Roman"/>
              </a:rPr>
              <a:t>ОРЛОГЫН</a:t>
            </a:r>
            <a:r>
              <a:rPr dirty="0" sz="1800" spc="-5" b="1">
                <a:latin typeface="Times New Roman"/>
                <a:cs typeface="Times New Roman"/>
              </a:rPr>
              <a:t> </a:t>
            </a:r>
            <a:r>
              <a:rPr dirty="0" sz="1800" spc="-30" b="1">
                <a:latin typeface="Times New Roman"/>
                <a:cs typeface="Times New Roman"/>
              </a:rPr>
              <a:t>ЗАДАРГАА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37031" y="1299972"/>
            <a:ext cx="3668268" cy="304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448157" y="4797679"/>
            <a:ext cx="8607425" cy="1671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762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2022 оны </a:t>
            </a: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нийт </a:t>
            </a:r>
            <a:r>
              <a:rPr dirty="0" sz="1800" spc="-15">
                <a:solidFill>
                  <a:srgbClr val="FFFFFF"/>
                </a:solidFill>
                <a:latin typeface="Times New Roman"/>
                <a:cs typeface="Times New Roman"/>
              </a:rPr>
              <a:t>борлуулалт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2 </a:t>
            </a:r>
            <a:r>
              <a:rPr dirty="0" sz="1800" spc="-15">
                <a:solidFill>
                  <a:srgbClr val="FFFFFF"/>
                </a:solidFill>
                <a:latin typeface="Times New Roman"/>
                <a:cs typeface="Times New Roman"/>
              </a:rPr>
              <a:t>тэрбум </a:t>
            </a: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төгрөг байгаа нь өмнөх </a:t>
            </a:r>
            <a:r>
              <a:rPr dirty="0" sz="1800" spc="5">
                <a:solidFill>
                  <a:srgbClr val="FFFFFF"/>
                </a:solidFill>
                <a:latin typeface="Times New Roman"/>
                <a:cs typeface="Times New Roman"/>
              </a:rPr>
              <a:t>оноос </a:t>
            </a: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өссөн, энэ нь  </a:t>
            </a:r>
            <a:r>
              <a:rPr dirty="0" sz="1800" spc="-10">
                <a:solidFill>
                  <a:srgbClr val="FFFFFF"/>
                </a:solidFill>
                <a:latin typeface="Times New Roman"/>
                <a:cs typeface="Times New Roman"/>
              </a:rPr>
              <a:t>КОВИД-19 </a:t>
            </a: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цар </a:t>
            </a:r>
            <a:r>
              <a:rPr dirty="0" sz="1800" spc="5">
                <a:solidFill>
                  <a:srgbClr val="FFFFFF"/>
                </a:solidFill>
                <a:latin typeface="Times New Roman"/>
                <a:cs typeface="Times New Roman"/>
              </a:rPr>
              <a:t>тахлын </a:t>
            </a: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нөлөөлөл </a:t>
            </a:r>
            <a:r>
              <a:rPr dirty="0" sz="1800" spc="-20">
                <a:solidFill>
                  <a:srgbClr val="FFFFFF"/>
                </a:solidFill>
                <a:latin typeface="Times New Roman"/>
                <a:cs typeface="Times New Roman"/>
              </a:rPr>
              <a:t>буурч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байгааг </a:t>
            </a:r>
            <a:r>
              <a:rPr dirty="0" sz="1800" spc="-15">
                <a:solidFill>
                  <a:srgbClr val="FFFFFF"/>
                </a:solidFill>
                <a:latin typeface="Times New Roman"/>
                <a:cs typeface="Times New Roman"/>
              </a:rPr>
              <a:t>илтгэж</a:t>
            </a:r>
            <a:r>
              <a:rPr dirty="0" sz="1800" spc="-2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байна.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682625" algn="l"/>
                <a:tab pos="2226945" algn="l"/>
                <a:tab pos="3197860" algn="l"/>
                <a:tab pos="3867150" algn="l"/>
                <a:tab pos="5031740" algn="l"/>
                <a:tab pos="6392545" algn="l"/>
                <a:tab pos="7936865" algn="l"/>
              </a:tabLst>
            </a:pP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Н</a:t>
            </a:r>
            <a:r>
              <a:rPr dirty="0" sz="1800" spc="-10">
                <a:solidFill>
                  <a:srgbClr val="FFFFFF"/>
                </a:solidFill>
                <a:latin typeface="Times New Roman"/>
                <a:cs typeface="Times New Roman"/>
              </a:rPr>
              <a:t>и</a:t>
            </a: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й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т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б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о</a:t>
            </a:r>
            <a:r>
              <a:rPr dirty="0" sz="1800" spc="-30">
                <a:solidFill>
                  <a:srgbClr val="FFFFFF"/>
                </a:solidFill>
                <a:latin typeface="Times New Roman"/>
                <a:cs typeface="Times New Roman"/>
              </a:rPr>
              <a:t>р</a:t>
            </a:r>
            <a:r>
              <a:rPr dirty="0" sz="1800" spc="-15">
                <a:solidFill>
                  <a:srgbClr val="FFFFFF"/>
                </a:solidFill>
                <a:latin typeface="Times New Roman"/>
                <a:cs typeface="Times New Roman"/>
              </a:rPr>
              <a:t>л</a:t>
            </a:r>
            <a:r>
              <a:rPr dirty="0" sz="1800" spc="5">
                <a:solidFill>
                  <a:srgbClr val="FFFFFF"/>
                </a:solidFill>
                <a:latin typeface="Times New Roman"/>
                <a:cs typeface="Times New Roman"/>
              </a:rPr>
              <a:t>у</a:t>
            </a:r>
            <a:r>
              <a:rPr dirty="0" sz="1800" spc="-75">
                <a:solidFill>
                  <a:srgbClr val="FFFFFF"/>
                </a:solidFill>
                <a:latin typeface="Times New Roman"/>
                <a:cs typeface="Times New Roman"/>
              </a:rPr>
              <a:t>у</a:t>
            </a:r>
            <a:r>
              <a:rPr dirty="0" sz="1800" spc="-15">
                <a:solidFill>
                  <a:srgbClr val="FFFFFF"/>
                </a:solidFill>
                <a:latin typeface="Times New Roman"/>
                <a:cs typeface="Times New Roman"/>
              </a:rPr>
              <a:t>л</a:t>
            </a:r>
            <a:r>
              <a:rPr dirty="0" sz="1800" spc="10">
                <a:solidFill>
                  <a:srgbClr val="FFFFFF"/>
                </a:solidFill>
                <a:latin typeface="Times New Roman"/>
                <a:cs typeface="Times New Roman"/>
              </a:rPr>
              <a:t>а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лтын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ди</a:t>
            </a:r>
            <a:r>
              <a:rPr dirty="0" sz="1800" spc="-10">
                <a:solidFill>
                  <a:srgbClr val="FFFFFF"/>
                </a:solidFill>
                <a:latin typeface="Times New Roman"/>
                <a:cs typeface="Times New Roman"/>
              </a:rPr>
              <a:t>й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лэнх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dirty="0" sz="1800" spc="-90">
                <a:solidFill>
                  <a:srgbClr val="FFFFFF"/>
                </a:solidFill>
                <a:latin typeface="Times New Roman"/>
                <a:cs typeface="Times New Roman"/>
              </a:rPr>
              <a:t>б</a:t>
            </a:r>
            <a:r>
              <a:rPr dirty="0" sz="1800" spc="20">
                <a:solidFill>
                  <a:srgbClr val="FFFFFF"/>
                </a:solidFill>
                <a:latin typeface="Times New Roman"/>
                <a:cs typeface="Times New Roman"/>
              </a:rPr>
              <a:t>у</a:t>
            </a:r>
            <a:r>
              <a:rPr dirty="0" sz="1800" spc="-15">
                <a:solidFill>
                  <a:srgbClr val="FFFFFF"/>
                </a:solidFill>
                <a:latin typeface="Times New Roman"/>
                <a:cs typeface="Times New Roman"/>
              </a:rPr>
              <a:t>ю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у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6</a:t>
            </a:r>
            <a:r>
              <a:rPr dirty="0" sz="1800" spc="-15">
                <a:solidFill>
                  <a:srgbClr val="FFFFFF"/>
                </a:solidFill>
                <a:latin typeface="Times New Roman"/>
                <a:cs typeface="Times New Roman"/>
              </a:rPr>
              <a:t>8</a:t>
            </a:r>
            <a:r>
              <a:rPr dirty="0" sz="1800" spc="5">
                <a:solidFill>
                  <a:srgbClr val="FFFFFF"/>
                </a:solidFill>
                <a:latin typeface="Times New Roman"/>
                <a:cs typeface="Times New Roman"/>
              </a:rPr>
              <a:t>,</a:t>
            </a: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8</a:t>
            </a:r>
            <a:r>
              <a:rPr dirty="0" sz="1800" spc="-15">
                <a:solidFill>
                  <a:srgbClr val="FFFFFF"/>
                </a:solidFill>
                <a:latin typeface="Times New Roman"/>
                <a:cs typeface="Times New Roman"/>
              </a:rPr>
              <a:t>%</a:t>
            </a: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-ий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г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dirty="0" sz="1800" spc="-10">
                <a:solidFill>
                  <a:srgbClr val="FFFFFF"/>
                </a:solidFill>
                <a:latin typeface="Times New Roman"/>
                <a:cs typeface="Times New Roman"/>
              </a:rPr>
              <a:t>Ч</a:t>
            </a: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Х</a:t>
            </a:r>
            <a:r>
              <a:rPr dirty="0" sz="1800" spc="-15">
                <a:solidFill>
                  <a:srgbClr val="FFFFFF"/>
                </a:solidFill>
                <a:latin typeface="Times New Roman"/>
                <a:cs typeface="Times New Roman"/>
              </a:rPr>
              <a:t>М</a:t>
            </a:r>
            <a:r>
              <a:rPr dirty="0" sz="1800" spc="5">
                <a:solidFill>
                  <a:srgbClr val="FFFFFF"/>
                </a:solidFill>
                <a:latin typeface="Times New Roman"/>
                <a:cs typeface="Times New Roman"/>
              </a:rPr>
              <a:t>Х</a:t>
            </a: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Ц</a:t>
            </a:r>
            <a:r>
              <a:rPr dirty="0" sz="1800" spc="10">
                <a:solidFill>
                  <a:srgbClr val="FFFFFF"/>
                </a:solidFill>
                <a:latin typeface="Times New Roman"/>
                <a:cs typeface="Times New Roman"/>
              </a:rPr>
              <a:t>-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ын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б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о</a:t>
            </a:r>
            <a:r>
              <a:rPr dirty="0" sz="1800" spc="-30">
                <a:solidFill>
                  <a:srgbClr val="FFFFFF"/>
                </a:solidFill>
                <a:latin typeface="Times New Roman"/>
                <a:cs typeface="Times New Roman"/>
              </a:rPr>
              <a:t>р</a:t>
            </a:r>
            <a:r>
              <a:rPr dirty="0" sz="1800" spc="-15">
                <a:solidFill>
                  <a:srgbClr val="FFFFFF"/>
                </a:solidFill>
                <a:latin typeface="Times New Roman"/>
                <a:cs typeface="Times New Roman"/>
              </a:rPr>
              <a:t>л</a:t>
            </a:r>
            <a:r>
              <a:rPr dirty="0" sz="1800" spc="5">
                <a:solidFill>
                  <a:srgbClr val="FFFFFF"/>
                </a:solidFill>
                <a:latin typeface="Times New Roman"/>
                <a:cs typeface="Times New Roman"/>
              </a:rPr>
              <a:t>у</a:t>
            </a:r>
            <a:r>
              <a:rPr dirty="0" sz="1800" spc="-75">
                <a:solidFill>
                  <a:srgbClr val="FFFFFF"/>
                </a:solidFill>
                <a:latin typeface="Times New Roman"/>
                <a:cs typeface="Times New Roman"/>
              </a:rPr>
              <a:t>у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л</a:t>
            </a:r>
            <a:r>
              <a:rPr dirty="0" sz="1800" spc="10">
                <a:solidFill>
                  <a:srgbClr val="FFFFFF"/>
                </a:solidFill>
                <a:latin typeface="Times New Roman"/>
                <a:cs typeface="Times New Roman"/>
              </a:rPr>
              <a:t>а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л</a:t>
            </a:r>
            <a:r>
              <a:rPr dirty="0" sz="1800" spc="-10">
                <a:solidFill>
                  <a:srgbClr val="FFFFFF"/>
                </a:solidFill>
                <a:latin typeface="Times New Roman"/>
                <a:cs typeface="Times New Roman"/>
              </a:rPr>
              <a:t>т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ын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о</a:t>
            </a:r>
            <a:r>
              <a:rPr dirty="0" sz="1800" spc="-30">
                <a:solidFill>
                  <a:srgbClr val="FFFFFF"/>
                </a:solidFill>
                <a:latin typeface="Times New Roman"/>
                <a:cs typeface="Times New Roman"/>
              </a:rPr>
              <a:t>р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ло</a:t>
            </a:r>
            <a:r>
              <a:rPr dirty="0" sz="1800" spc="-45">
                <a:solidFill>
                  <a:srgbClr val="FFFFFF"/>
                </a:solidFill>
                <a:latin typeface="Times New Roman"/>
                <a:cs typeface="Times New Roman"/>
              </a:rPr>
              <a:t>г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о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бүрдүүлж</a:t>
            </a:r>
            <a:r>
              <a:rPr dirty="0" sz="1800" spc="-1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байна.</a:t>
            </a:r>
            <a:endParaRPr sz="1800">
              <a:latin typeface="Times New Roman"/>
              <a:cs typeface="Times New Roman"/>
            </a:endParaRPr>
          </a:p>
          <a:p>
            <a:pPr marL="12700" marR="6350">
              <a:lnSpc>
                <a:spcPct val="100000"/>
              </a:lnSpc>
            </a:pP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31,2%-ийг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аялалын албанаас </a:t>
            </a:r>
            <a:r>
              <a:rPr dirty="0" sz="1800" spc="-15">
                <a:solidFill>
                  <a:srgbClr val="FFFFFF"/>
                </a:solidFill>
                <a:latin typeface="Times New Roman"/>
                <a:cs typeface="Times New Roman"/>
              </a:rPr>
              <a:t>зохион </a:t>
            </a:r>
            <a:r>
              <a:rPr dirty="0" sz="1800" spc="-10">
                <a:solidFill>
                  <a:srgbClr val="FFFFFF"/>
                </a:solidFill>
                <a:latin typeface="Times New Roman"/>
                <a:cs typeface="Times New Roman"/>
              </a:rPr>
              <a:t>байгуулдаг </a:t>
            </a: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гадаад, </a:t>
            </a:r>
            <a:r>
              <a:rPr dirty="0" sz="1800" spc="-20">
                <a:solidFill>
                  <a:srgbClr val="FFFFFF"/>
                </a:solidFill>
                <a:latin typeface="Times New Roman"/>
                <a:cs typeface="Times New Roman"/>
              </a:rPr>
              <a:t>дотоод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аялал </a:t>
            </a:r>
            <a:r>
              <a:rPr dirty="0" sz="1800" spc="-10">
                <a:solidFill>
                  <a:srgbClr val="FFFFFF"/>
                </a:solidFill>
                <a:latin typeface="Times New Roman"/>
                <a:cs typeface="Times New Roman"/>
              </a:rPr>
              <a:t>болон </a:t>
            </a: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эвентийн  </a:t>
            </a:r>
            <a:r>
              <a:rPr dirty="0" sz="1800" spc="-10">
                <a:solidFill>
                  <a:srgbClr val="FFFFFF"/>
                </a:solidFill>
                <a:latin typeface="Times New Roman"/>
                <a:cs typeface="Times New Roman"/>
              </a:rPr>
              <a:t>борлуулалт </a:t>
            </a:r>
            <a:r>
              <a:rPr dirty="0" sz="1800" spc="-15">
                <a:solidFill>
                  <a:srgbClr val="FFFFFF"/>
                </a:solidFill>
                <a:latin typeface="Times New Roman"/>
                <a:cs typeface="Times New Roman"/>
              </a:rPr>
              <a:t>эзэлж</a:t>
            </a: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 байна.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9600" y="1447800"/>
            <a:ext cx="7380732" cy="32263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88340" y="4927219"/>
            <a:ext cx="3471545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16205" indent="-104139">
              <a:lnSpc>
                <a:spcPct val="100000"/>
              </a:lnSpc>
              <a:spcBef>
                <a:spcPts val="100"/>
              </a:spcBef>
              <a:buChar char="-"/>
              <a:tabLst>
                <a:tab pos="116839" algn="l"/>
              </a:tabLst>
            </a:pPr>
            <a:r>
              <a:rPr dirty="0" sz="1400" spc="-5">
                <a:solidFill>
                  <a:srgbClr val="FFFFFF"/>
                </a:solidFill>
                <a:latin typeface="Times New Roman"/>
                <a:cs typeface="Times New Roman"/>
              </a:rPr>
              <a:t>Сард дунджаар </a:t>
            </a:r>
            <a:r>
              <a:rPr dirty="0" sz="1400">
                <a:solidFill>
                  <a:srgbClr val="FFFFFF"/>
                </a:solidFill>
                <a:latin typeface="Times New Roman"/>
                <a:cs typeface="Times New Roman"/>
              </a:rPr>
              <a:t>27</a:t>
            </a:r>
            <a:r>
              <a:rPr dirty="0" sz="1400" spc="-3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FFFFFF"/>
                </a:solidFill>
                <a:latin typeface="Times New Roman"/>
                <a:cs typeface="Times New Roman"/>
              </a:rPr>
              <a:t>ажилтантай</a:t>
            </a:r>
            <a:endParaRPr sz="1400">
              <a:latin typeface="Times New Roman"/>
              <a:cs typeface="Times New Roman"/>
            </a:endParaRPr>
          </a:p>
          <a:p>
            <a:pPr marL="116205" indent="-104139">
              <a:lnSpc>
                <a:spcPct val="100000"/>
              </a:lnSpc>
              <a:spcBef>
                <a:spcPts val="5"/>
              </a:spcBef>
              <a:buChar char="-"/>
              <a:tabLst>
                <a:tab pos="116839" algn="l"/>
              </a:tabLst>
            </a:pPr>
            <a:r>
              <a:rPr dirty="0" sz="1400" spc="-5">
                <a:solidFill>
                  <a:srgbClr val="FFFFFF"/>
                </a:solidFill>
                <a:latin typeface="Times New Roman"/>
                <a:cs typeface="Times New Roman"/>
              </a:rPr>
              <a:t>Дундаж </a:t>
            </a:r>
            <a:r>
              <a:rPr dirty="0" sz="1400">
                <a:solidFill>
                  <a:srgbClr val="FFFFFF"/>
                </a:solidFill>
                <a:latin typeface="Times New Roman"/>
                <a:cs typeface="Times New Roman"/>
              </a:rPr>
              <a:t>цалин – 1,124,145 </a:t>
            </a:r>
            <a:r>
              <a:rPr dirty="0" sz="1400" spc="-5">
                <a:solidFill>
                  <a:srgbClr val="FFFFFF"/>
                </a:solidFill>
                <a:latin typeface="Times New Roman"/>
                <a:cs typeface="Times New Roman"/>
              </a:rPr>
              <a:t>/татварын</a:t>
            </a:r>
            <a:r>
              <a:rPr dirty="0" sz="1400" spc="-10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400" spc="5">
                <a:solidFill>
                  <a:srgbClr val="FFFFFF"/>
                </a:solidFill>
                <a:latin typeface="Times New Roman"/>
                <a:cs typeface="Times New Roman"/>
              </a:rPr>
              <a:t>өмнөх</a:t>
            </a:r>
            <a:r>
              <a:rPr dirty="0" sz="1200" spc="5">
                <a:solidFill>
                  <a:srgbClr val="FFFFFF"/>
                </a:solidFill>
                <a:latin typeface="Times New Roman"/>
                <a:cs typeface="Times New Roman"/>
              </a:rPr>
              <a:t>/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993444" y="541401"/>
            <a:ext cx="5643880" cy="2997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Times New Roman"/>
                <a:cs typeface="Times New Roman"/>
              </a:rPr>
              <a:t>2022 ОНЫ </a:t>
            </a:r>
            <a:r>
              <a:rPr dirty="0" sz="1800" spc="-50" b="1">
                <a:latin typeface="Times New Roman"/>
                <a:cs typeface="Times New Roman"/>
              </a:rPr>
              <a:t>БОРЛУУЛАЛТЫН </a:t>
            </a:r>
            <a:r>
              <a:rPr dirty="0" sz="1800" spc="-30" b="1">
                <a:latin typeface="Times New Roman"/>
                <a:cs typeface="Times New Roman"/>
              </a:rPr>
              <a:t>ЗАРДЛЫН</a:t>
            </a:r>
            <a:r>
              <a:rPr dirty="0" sz="1800" spc="15" b="1">
                <a:latin typeface="Times New Roman"/>
                <a:cs typeface="Times New Roman"/>
              </a:rPr>
              <a:t> </a:t>
            </a:r>
            <a:r>
              <a:rPr dirty="0" sz="1800" spc="-30" b="1">
                <a:latin typeface="Times New Roman"/>
                <a:cs typeface="Times New Roman"/>
              </a:rPr>
              <a:t>ЗАДАРГАА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74394" y="526161"/>
            <a:ext cx="3957954" cy="33083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5" b="1">
                <a:latin typeface="Times New Roman"/>
                <a:cs typeface="Times New Roman"/>
              </a:rPr>
              <a:t>2022 </a:t>
            </a:r>
            <a:r>
              <a:rPr dirty="0" b="1">
                <a:latin typeface="Times New Roman"/>
                <a:cs typeface="Times New Roman"/>
              </a:rPr>
              <a:t>ОНЫ </a:t>
            </a:r>
            <a:r>
              <a:rPr dirty="0" spc="-30" b="1">
                <a:latin typeface="Times New Roman"/>
                <a:cs typeface="Times New Roman"/>
              </a:rPr>
              <a:t>ЗАРДЛЫН</a:t>
            </a:r>
            <a:r>
              <a:rPr dirty="0" spc="-125" b="1">
                <a:latin typeface="Times New Roman"/>
                <a:cs typeface="Times New Roman"/>
              </a:rPr>
              <a:t> </a:t>
            </a:r>
            <a:r>
              <a:rPr dirty="0" spc="-30" b="1">
                <a:latin typeface="Times New Roman"/>
                <a:cs typeface="Times New Roman"/>
              </a:rPr>
              <a:t>ЗАДАРГАА</a:t>
            </a:r>
          </a:p>
        </p:txBody>
      </p:sp>
      <p:sp>
        <p:nvSpPr>
          <p:cNvPr id="3" name="object 3"/>
          <p:cNvSpPr/>
          <p:nvPr/>
        </p:nvSpPr>
        <p:spPr>
          <a:xfrm>
            <a:off x="4572000" y="1217675"/>
            <a:ext cx="3717036" cy="28468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8055" y="1217675"/>
            <a:ext cx="3980688" cy="284683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438400" y="4267200"/>
            <a:ext cx="3276600" cy="237134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62100" y="838200"/>
            <a:ext cx="6096000" cy="449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829561" y="3582161"/>
            <a:ext cx="5562600" cy="838200"/>
          </a:xfrm>
          <a:prstGeom prst="rect">
            <a:avLst/>
          </a:prstGeom>
          <a:solidFill>
            <a:srgbClr val="070BE7"/>
          </a:solidFill>
          <a:ln w="19050">
            <a:solidFill>
              <a:srgbClr val="006FC0"/>
            </a:solidFill>
          </a:ln>
        </p:spPr>
        <p:txBody>
          <a:bodyPr wrap="square" lIns="0" tIns="571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45"/>
              </a:spcBef>
            </a:pPr>
            <a:endParaRPr sz="1850">
              <a:latin typeface="Times New Roman"/>
              <a:cs typeface="Times New Roman"/>
            </a:endParaRPr>
          </a:p>
          <a:p>
            <a:pPr algn="ctr" marR="416559">
              <a:lnSpc>
                <a:spcPct val="100000"/>
              </a:lnSpc>
            </a:pP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ҮЙЛ </a:t>
            </a:r>
            <a:r>
              <a:rPr dirty="0" sz="1800" spc="-15">
                <a:solidFill>
                  <a:srgbClr val="FFFFFF"/>
                </a:solidFill>
                <a:latin typeface="Arial"/>
                <a:cs typeface="Arial"/>
              </a:rPr>
              <a:t>АЖИЛЛАГААНЫ</a:t>
            </a:r>
            <a:r>
              <a:rPr dirty="0" sz="1800" spc="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ТАЙЛАН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63676" y="469138"/>
            <a:ext cx="6453505" cy="6654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200" spc="-30">
                <a:solidFill>
                  <a:srgbClr val="EBEBEB"/>
                </a:solidFill>
              </a:rPr>
              <a:t>ҮЗЭСГЭЛЭНГИЙН</a:t>
            </a:r>
            <a:r>
              <a:rPr dirty="0" sz="4200" spc="5">
                <a:solidFill>
                  <a:srgbClr val="EBEBEB"/>
                </a:solidFill>
              </a:rPr>
              <a:t> </a:t>
            </a:r>
            <a:r>
              <a:rPr dirty="0" sz="4200" spc="-60">
                <a:solidFill>
                  <a:srgbClr val="EBEBEB"/>
                </a:solidFill>
              </a:rPr>
              <a:t>НЭЭЛТ</a:t>
            </a:r>
            <a:endParaRPr sz="4200"/>
          </a:p>
        </p:txBody>
      </p:sp>
      <p:sp>
        <p:nvSpPr>
          <p:cNvPr id="3" name="object 3"/>
          <p:cNvSpPr txBox="1"/>
          <p:nvPr/>
        </p:nvSpPr>
        <p:spPr>
          <a:xfrm>
            <a:off x="1746250" y="1326641"/>
            <a:ext cx="281432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02920" algn="l"/>
                <a:tab pos="1332230" algn="l"/>
              </a:tabLst>
            </a:pP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гүн	</a:t>
            </a: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ухаанд	</a:t>
            </a:r>
            <a:r>
              <a:rPr dirty="0" sz="1800" spc="-25">
                <a:solidFill>
                  <a:srgbClr val="FFFFFF"/>
                </a:solidFill>
                <a:latin typeface="Times New Roman"/>
                <a:cs typeface="Times New Roman"/>
              </a:rPr>
              <a:t>Монголчуудын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77314" y="1600961"/>
            <a:ext cx="71501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48260">
              <a:lnSpc>
                <a:spcPct val="100000"/>
              </a:lnSpc>
              <a:spcBef>
                <a:spcPts val="100"/>
              </a:spcBef>
            </a:pPr>
            <a:r>
              <a:rPr dirty="0" sz="1800" spc="-20">
                <a:solidFill>
                  <a:srgbClr val="FFFFFF"/>
                </a:solidFill>
                <a:latin typeface="Times New Roman"/>
                <a:cs typeface="Times New Roman"/>
              </a:rPr>
              <a:t>дээд  </a:t>
            </a: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н</a:t>
            </a:r>
            <a:r>
              <a:rPr dirty="0" sz="1800" spc="-10">
                <a:solidFill>
                  <a:srgbClr val="FFFFFF"/>
                </a:solidFill>
                <a:latin typeface="Times New Roman"/>
                <a:cs typeface="Times New Roman"/>
              </a:rPr>
              <a:t>э</a:t>
            </a:r>
            <a:r>
              <a:rPr dirty="0" sz="1800" spc="-80">
                <a:solidFill>
                  <a:srgbClr val="FFFFFF"/>
                </a:solidFill>
                <a:latin typeface="Times New Roman"/>
                <a:cs typeface="Times New Roman"/>
              </a:rPr>
              <a:t>г</a:t>
            </a:r>
            <a:r>
              <a:rPr dirty="0" sz="1800" spc="40">
                <a:solidFill>
                  <a:srgbClr val="FFFFFF"/>
                </a:solidFill>
                <a:latin typeface="Times New Roman"/>
                <a:cs typeface="Times New Roman"/>
              </a:rPr>
              <a:t>д</a:t>
            </a:r>
            <a:r>
              <a:rPr dirty="0" sz="1800" spc="-40">
                <a:solidFill>
                  <a:srgbClr val="FFFFFF"/>
                </a:solidFill>
                <a:latin typeface="Times New Roman"/>
                <a:cs typeface="Times New Roman"/>
              </a:rPr>
              <a:t>э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л,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82926" y="1600961"/>
            <a:ext cx="197612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61925" marR="5080" indent="-149860">
              <a:lnSpc>
                <a:spcPct val="100000"/>
              </a:lnSpc>
              <a:spcBef>
                <a:spcPts val="100"/>
              </a:spcBef>
              <a:tabLst>
                <a:tab pos="680085" algn="l"/>
                <a:tab pos="1551940" algn="l"/>
              </a:tabLst>
            </a:pPr>
            <a:r>
              <a:rPr dirty="0" sz="1800" spc="-85">
                <a:solidFill>
                  <a:srgbClr val="FFFFFF"/>
                </a:solidFill>
                <a:latin typeface="Times New Roman"/>
                <a:cs typeface="Times New Roman"/>
              </a:rPr>
              <a:t>х</a:t>
            </a:r>
            <a:r>
              <a:rPr dirty="0" sz="1800" spc="10">
                <a:solidFill>
                  <a:srgbClr val="FFFFFF"/>
                </a:solidFill>
                <a:latin typeface="Times New Roman"/>
                <a:cs typeface="Times New Roman"/>
              </a:rPr>
              <a:t>у</a:t>
            </a: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в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ь	</a:t>
            </a: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н</a:t>
            </a:r>
            <a:r>
              <a:rPr dirty="0" sz="1800" spc="-25">
                <a:solidFill>
                  <a:srgbClr val="FFFFFF"/>
                </a:solidFill>
                <a:latin typeface="Times New Roman"/>
                <a:cs typeface="Times New Roman"/>
              </a:rPr>
              <a:t>э</a:t>
            </a:r>
            <a:r>
              <a:rPr dirty="0" sz="1800" spc="20">
                <a:solidFill>
                  <a:srgbClr val="FFFFFF"/>
                </a:solidFill>
                <a:latin typeface="Times New Roman"/>
                <a:cs typeface="Times New Roman"/>
              </a:rPr>
              <a:t>м</a:t>
            </a: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эр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,	а</a:t>
            </a:r>
            <a:r>
              <a:rPr dirty="0" sz="1800" spc="-10">
                <a:solidFill>
                  <a:srgbClr val="FFFFFF"/>
                </a:solidFill>
                <a:latin typeface="Times New Roman"/>
                <a:cs typeface="Times New Roman"/>
              </a:rPr>
              <a:t>р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га  төв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894077" y="2149602"/>
            <a:ext cx="97345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номлосон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130423" y="1875282"/>
            <a:ext cx="58420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89535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үз</a:t>
            </a:r>
            <a:r>
              <a:rPr dirty="0" sz="1800" spc="-45">
                <a:solidFill>
                  <a:srgbClr val="FFFFFF"/>
                </a:solidFill>
                <a:latin typeface="Times New Roman"/>
                <a:cs typeface="Times New Roman"/>
              </a:rPr>
              <a:t>э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л,  </a:t>
            </a:r>
            <a:r>
              <a:rPr dirty="0" sz="1800" spc="-20">
                <a:solidFill>
                  <a:srgbClr val="FFFFFF"/>
                </a:solidFill>
                <a:latin typeface="Times New Roman"/>
                <a:cs typeface="Times New Roman"/>
              </a:rPr>
              <a:t>голч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59740" y="1326641"/>
            <a:ext cx="1279525" cy="1397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4965" algn="l"/>
              </a:tabLst>
            </a:pPr>
            <a:r>
              <a:rPr dirty="0" sz="1450" spc="235">
                <a:solidFill>
                  <a:srgbClr val="89D0D5"/>
                </a:solidFill>
                <a:latin typeface="Arial"/>
                <a:cs typeface="Arial"/>
              </a:rPr>
              <a:t>	</a:t>
            </a: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Дорнын</a:t>
            </a:r>
            <a:endParaRPr sz="1800">
              <a:latin typeface="Times New Roman"/>
              <a:cs typeface="Times New Roman"/>
            </a:endParaRPr>
          </a:p>
          <a:p>
            <a:pPr marL="355600" marR="5080">
              <a:lnSpc>
                <a:spcPct val="100000"/>
              </a:lnSpc>
            </a:pPr>
            <a:r>
              <a:rPr dirty="0" sz="1800" spc="-10">
                <a:solidFill>
                  <a:srgbClr val="FFFFFF"/>
                </a:solidFill>
                <a:latin typeface="Times New Roman"/>
                <a:cs typeface="Times New Roman"/>
              </a:rPr>
              <a:t>оруулсан 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б</a:t>
            </a:r>
            <a:r>
              <a:rPr dirty="0" sz="1800" spc="-10">
                <a:solidFill>
                  <a:srgbClr val="FFFFFF"/>
                </a:solidFill>
                <a:latin typeface="Times New Roman"/>
                <a:cs typeface="Times New Roman"/>
              </a:rPr>
              <a:t>и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лэгийн  </a:t>
            </a: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чанарыг  </a:t>
            </a:r>
            <a:r>
              <a:rPr dirty="0" sz="1800" spc="-40">
                <a:solidFill>
                  <a:srgbClr val="FFFFFF"/>
                </a:solidFill>
                <a:latin typeface="Times New Roman"/>
                <a:cs typeface="Times New Roman"/>
              </a:rPr>
              <a:t>тунхаг,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810257" y="2423921"/>
            <a:ext cx="186372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93444" algn="l"/>
              </a:tabLst>
            </a:pP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с</a:t>
            </a:r>
            <a:r>
              <a:rPr dirty="0" sz="1800" spc="-10">
                <a:solidFill>
                  <a:srgbClr val="FFFFFF"/>
                </a:solidFill>
                <a:latin typeface="Times New Roman"/>
                <a:cs typeface="Times New Roman"/>
              </a:rPr>
              <a:t>о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ёбо	ш</a:t>
            </a:r>
            <a:r>
              <a:rPr dirty="0" sz="1800" spc="-15">
                <a:solidFill>
                  <a:srgbClr val="FFFFFF"/>
                </a:solidFill>
                <a:latin typeface="Times New Roman"/>
                <a:cs typeface="Times New Roman"/>
              </a:rPr>
              <a:t>ү</a:t>
            </a:r>
            <a:r>
              <a:rPr dirty="0" sz="1800" spc="50">
                <a:solidFill>
                  <a:srgbClr val="FFFFFF"/>
                </a:solidFill>
                <a:latin typeface="Times New Roman"/>
                <a:cs typeface="Times New Roman"/>
              </a:rPr>
              <a:t>т</a:t>
            </a: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э</a:t>
            </a:r>
            <a:r>
              <a:rPr dirty="0" sz="1800" spc="-10">
                <a:solidFill>
                  <a:srgbClr val="FFFFFF"/>
                </a:solidFill>
                <a:latin typeface="Times New Roman"/>
                <a:cs typeface="Times New Roman"/>
              </a:rPr>
              <a:t>э</a:t>
            </a: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н</a:t>
            </a:r>
            <a:r>
              <a:rPr dirty="0" sz="1800" spc="-10">
                <a:solidFill>
                  <a:srgbClr val="FFFFFF"/>
                </a:solidFill>
                <a:latin typeface="Times New Roman"/>
                <a:cs typeface="Times New Roman"/>
              </a:rPr>
              <a:t>и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й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846703" y="1875282"/>
            <a:ext cx="711200" cy="848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L="12700" marR="5080" indent="7620">
              <a:lnSpc>
                <a:spcPct val="100000"/>
              </a:lnSpc>
              <a:spcBef>
                <a:spcPts val="100"/>
              </a:spcBef>
            </a:pPr>
            <a:r>
              <a:rPr dirty="0" sz="1800" spc="-75">
                <a:solidFill>
                  <a:srgbClr val="FFFFFF"/>
                </a:solidFill>
                <a:latin typeface="Times New Roman"/>
                <a:cs typeface="Times New Roman"/>
              </a:rPr>
              <a:t>х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о</a:t>
            </a:r>
            <a:r>
              <a:rPr dirty="0" sz="1800" spc="45">
                <a:solidFill>
                  <a:srgbClr val="FFFFFF"/>
                </a:solidFill>
                <a:latin typeface="Times New Roman"/>
                <a:cs typeface="Times New Roman"/>
              </a:rPr>
              <a:t>о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сон  үзли</a:t>
            </a:r>
            <a:r>
              <a:rPr dirty="0" sz="1800" spc="-10">
                <a:solidFill>
                  <a:srgbClr val="FFFFFF"/>
                </a:solidFill>
                <a:latin typeface="Times New Roman"/>
                <a:cs typeface="Times New Roman"/>
              </a:rPr>
              <a:t>й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н  </a:t>
            </a:r>
            <a:r>
              <a:rPr dirty="0" sz="1800" spc="-35">
                <a:solidFill>
                  <a:srgbClr val="FFFFFF"/>
                </a:solidFill>
                <a:latin typeface="Times New Roman"/>
                <a:cs typeface="Times New Roman"/>
              </a:rPr>
              <a:t>т</a:t>
            </a:r>
            <a:r>
              <a:rPr dirty="0" sz="1800" spc="10">
                <a:solidFill>
                  <a:srgbClr val="FFFFFF"/>
                </a:solidFill>
                <a:latin typeface="Times New Roman"/>
                <a:cs typeface="Times New Roman"/>
              </a:rPr>
              <a:t>у</a:t>
            </a:r>
            <a:r>
              <a:rPr dirty="0" sz="1800" spc="-25">
                <a:solidFill>
                  <a:srgbClr val="FFFFFF"/>
                </a:solidFill>
                <a:latin typeface="Times New Roman"/>
                <a:cs typeface="Times New Roman"/>
              </a:rPr>
              <a:t>х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ай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02640" y="2698496"/>
            <a:ext cx="375412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289685" algn="l"/>
                <a:tab pos="2353945" algn="l"/>
              </a:tabLst>
            </a:pP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үз</a:t>
            </a:r>
            <a:r>
              <a:rPr dirty="0" sz="1800" spc="-10">
                <a:solidFill>
                  <a:srgbClr val="FFFFFF"/>
                </a:solidFill>
                <a:latin typeface="Times New Roman"/>
                <a:cs typeface="Times New Roman"/>
              </a:rPr>
              <a:t>э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с</a:t>
            </a:r>
            <a:r>
              <a:rPr dirty="0" sz="1800" spc="5">
                <a:solidFill>
                  <a:srgbClr val="FFFFFF"/>
                </a:solidFill>
                <a:latin typeface="Times New Roman"/>
                <a:cs typeface="Times New Roman"/>
              </a:rPr>
              <a:t>л</a:t>
            </a: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э</a:t>
            </a:r>
            <a:r>
              <a:rPr dirty="0" sz="1800" spc="-10">
                <a:solidFill>
                  <a:srgbClr val="FFFFFF"/>
                </a:solidFill>
                <a:latin typeface="Times New Roman"/>
                <a:cs typeface="Times New Roman"/>
              </a:rPr>
              <a:t>н</a:t>
            </a:r>
            <a:r>
              <a:rPr dirty="0" sz="1800" spc="10">
                <a:solidFill>
                  <a:srgbClr val="FFFFFF"/>
                </a:solidFill>
                <a:latin typeface="Times New Roman"/>
                <a:cs typeface="Times New Roman"/>
              </a:rPr>
              <a:t>л</a:t>
            </a: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э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г	бай</a:t>
            </a: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н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гын	үз</a:t>
            </a:r>
            <a:r>
              <a:rPr dirty="0" sz="1800" spc="-10">
                <a:solidFill>
                  <a:srgbClr val="FFFFFF"/>
                </a:solidFill>
                <a:latin typeface="Times New Roman"/>
                <a:cs typeface="Times New Roman"/>
              </a:rPr>
              <a:t>э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с</a:t>
            </a:r>
            <a:r>
              <a:rPr dirty="0" sz="1800" spc="5">
                <a:solidFill>
                  <a:srgbClr val="FFFFFF"/>
                </a:solidFill>
                <a:latin typeface="Times New Roman"/>
                <a:cs typeface="Times New Roman"/>
              </a:rPr>
              <a:t>г</a:t>
            </a:r>
            <a:r>
              <a:rPr dirty="0" sz="1800" spc="-40">
                <a:solidFill>
                  <a:srgbClr val="FFFFFF"/>
                </a:solidFill>
                <a:latin typeface="Times New Roman"/>
                <a:cs typeface="Times New Roman"/>
              </a:rPr>
              <a:t>э</a:t>
            </a:r>
            <a:r>
              <a:rPr dirty="0" sz="1800" spc="10">
                <a:solidFill>
                  <a:srgbClr val="FFFFFF"/>
                </a:solidFill>
                <a:latin typeface="Times New Roman"/>
                <a:cs typeface="Times New Roman"/>
              </a:rPr>
              <a:t>л</a:t>
            </a: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э</a:t>
            </a:r>
            <a:r>
              <a:rPr dirty="0" sz="1800" spc="-10">
                <a:solidFill>
                  <a:srgbClr val="FFFFFF"/>
                </a:solidFill>
                <a:latin typeface="Times New Roman"/>
                <a:cs typeface="Times New Roman"/>
              </a:rPr>
              <a:t>н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г</a:t>
            </a: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и</a:t>
            </a:r>
            <a:r>
              <a:rPr dirty="0" sz="1800" spc="-10">
                <a:solidFill>
                  <a:srgbClr val="FFFFFF"/>
                </a:solidFill>
                <a:latin typeface="Times New Roman"/>
                <a:cs typeface="Times New Roman"/>
              </a:rPr>
              <a:t>й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н  танхимд </a:t>
            </a:r>
            <a:r>
              <a:rPr dirty="0" sz="1800" spc="-10">
                <a:solidFill>
                  <a:srgbClr val="FFFFFF"/>
                </a:solidFill>
                <a:latin typeface="Times New Roman"/>
                <a:cs typeface="Times New Roman"/>
              </a:rPr>
              <a:t>дэглэн</a:t>
            </a:r>
            <a:r>
              <a:rPr dirty="0" sz="1800" spc="-1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гаргалаа.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620268" y="3733800"/>
            <a:ext cx="3962400" cy="1981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4735829" y="1329309"/>
            <a:ext cx="417893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  <a:tabLst>
                <a:tab pos="354965" algn="l"/>
                <a:tab pos="1505585" algn="l"/>
                <a:tab pos="1995170" algn="l"/>
                <a:tab pos="3148965" algn="l"/>
                <a:tab pos="3928110" algn="l"/>
              </a:tabLst>
            </a:pPr>
            <a:r>
              <a:rPr dirty="0" sz="1450" spc="235">
                <a:solidFill>
                  <a:srgbClr val="89D0D5"/>
                </a:solidFill>
                <a:latin typeface="Arial"/>
                <a:cs typeface="Arial"/>
              </a:rPr>
              <a:t></a:t>
            </a:r>
            <a:r>
              <a:rPr dirty="0" sz="1450" spc="235">
                <a:solidFill>
                  <a:srgbClr val="89D0D5"/>
                </a:solidFill>
                <a:latin typeface="Arial"/>
                <a:cs typeface="Arial"/>
              </a:rPr>
              <a:t>	</a:t>
            </a:r>
            <a:r>
              <a:rPr dirty="0" sz="1800" spc="-55">
                <a:solidFill>
                  <a:srgbClr val="FFFFFF"/>
                </a:solidFill>
                <a:latin typeface="Times New Roman"/>
                <a:cs typeface="Times New Roman"/>
              </a:rPr>
              <a:t>М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он</a:t>
            </a:r>
            <a:r>
              <a:rPr dirty="0" sz="1800" spc="-45">
                <a:solidFill>
                  <a:srgbClr val="FFFFFF"/>
                </a:solidFill>
                <a:latin typeface="Times New Roman"/>
                <a:cs typeface="Times New Roman"/>
              </a:rPr>
              <a:t>г</a:t>
            </a:r>
            <a:r>
              <a:rPr dirty="0" sz="1800" spc="-25">
                <a:solidFill>
                  <a:srgbClr val="FFFFFF"/>
                </a:solidFill>
                <a:latin typeface="Times New Roman"/>
                <a:cs typeface="Times New Roman"/>
              </a:rPr>
              <a:t>о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лын	л</a:t>
            </a:r>
            <a:r>
              <a:rPr dirty="0" sz="1800" spc="5">
                <a:solidFill>
                  <a:srgbClr val="FFFFFF"/>
                </a:solidFill>
                <a:latin typeface="Times New Roman"/>
                <a:cs typeface="Times New Roman"/>
              </a:rPr>
              <a:t>а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м	</a:t>
            </a:r>
            <a:r>
              <a:rPr dirty="0" sz="1800" spc="-85">
                <a:solidFill>
                  <a:srgbClr val="FFFFFF"/>
                </a:solidFill>
                <a:latin typeface="Times New Roman"/>
                <a:cs typeface="Times New Roman"/>
              </a:rPr>
              <a:t>х</a:t>
            </a:r>
            <a:r>
              <a:rPr dirty="0" sz="1800" spc="20">
                <a:solidFill>
                  <a:srgbClr val="FFFFFF"/>
                </a:solidFill>
                <a:latin typeface="Times New Roman"/>
                <a:cs typeface="Times New Roman"/>
              </a:rPr>
              <a:t>у</a:t>
            </a: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в</a:t>
            </a:r>
            <a:r>
              <a:rPr dirty="0" sz="1800" spc="-10">
                <a:solidFill>
                  <a:srgbClr val="FFFFFF"/>
                </a:solidFill>
                <a:latin typeface="Times New Roman"/>
                <a:cs typeface="Times New Roman"/>
              </a:rPr>
              <a:t>р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агу</a:t>
            </a:r>
            <a:r>
              <a:rPr dirty="0" sz="1800" spc="-100">
                <a:solidFill>
                  <a:srgbClr val="FFFFFF"/>
                </a:solidFill>
                <a:latin typeface="Times New Roman"/>
                <a:cs typeface="Times New Roman"/>
              </a:rPr>
              <a:t>у</a:t>
            </a:r>
            <a:r>
              <a:rPr dirty="0" sz="1800" spc="-20">
                <a:solidFill>
                  <a:srgbClr val="FFFFFF"/>
                </a:solidFill>
                <a:latin typeface="Times New Roman"/>
                <a:cs typeface="Times New Roman"/>
              </a:rPr>
              <a:t>д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,	</a:t>
            </a: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н</a:t>
            </a:r>
            <a:r>
              <a:rPr dirty="0" sz="1800" spc="-55">
                <a:solidFill>
                  <a:srgbClr val="FFFFFF"/>
                </a:solidFill>
                <a:latin typeface="Times New Roman"/>
                <a:cs typeface="Times New Roman"/>
              </a:rPr>
              <a:t>о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мын	</a:t>
            </a: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их  </a:t>
            </a:r>
            <a:r>
              <a:rPr dirty="0" sz="1800" spc="-15">
                <a:solidFill>
                  <a:srgbClr val="FFFFFF"/>
                </a:solidFill>
                <a:latin typeface="Times New Roman"/>
                <a:cs typeface="Times New Roman"/>
              </a:rPr>
              <a:t>мэргэдийн </a:t>
            </a:r>
            <a:r>
              <a:rPr dirty="0" sz="1800" spc="-10">
                <a:solidFill>
                  <a:srgbClr val="FFFFFF"/>
                </a:solidFill>
                <a:latin typeface="Times New Roman"/>
                <a:cs typeface="Times New Roman"/>
              </a:rPr>
              <a:t>зохион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айлдаж ирсэн</a:t>
            </a:r>
            <a:r>
              <a:rPr dirty="0" sz="1800" spc="16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мал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сүргийг хамгаалах, </a:t>
            </a:r>
            <a:r>
              <a:rPr dirty="0" spc="5"/>
              <a:t>сан </a:t>
            </a:r>
            <a:r>
              <a:rPr dirty="0"/>
              <a:t>тахилгын  </a:t>
            </a:r>
            <a:r>
              <a:rPr dirty="0" spc="-40"/>
              <a:t>судрууд </a:t>
            </a:r>
            <a:r>
              <a:rPr dirty="0" spc="-10"/>
              <a:t>маш элбэг </a:t>
            </a:r>
            <a:r>
              <a:rPr dirty="0"/>
              <a:t>байдаг </a:t>
            </a:r>
            <a:r>
              <a:rPr dirty="0" spc="-5"/>
              <a:t>нь  </a:t>
            </a:r>
            <a:r>
              <a:rPr dirty="0" spc="-20"/>
              <a:t>Монголчуудын </a:t>
            </a:r>
            <a:r>
              <a:rPr dirty="0" spc="-40"/>
              <a:t>эх </a:t>
            </a:r>
            <a:r>
              <a:rPr dirty="0"/>
              <a:t>байгаль дэлхийгээ  </a:t>
            </a:r>
            <a:r>
              <a:rPr dirty="0" spc="-5"/>
              <a:t>хамгаалах, </a:t>
            </a:r>
            <a:r>
              <a:rPr dirty="0"/>
              <a:t>зөв </a:t>
            </a:r>
            <a:r>
              <a:rPr dirty="0" spc="-5"/>
              <a:t>харьцах </a:t>
            </a:r>
            <a:r>
              <a:rPr dirty="0"/>
              <a:t>ёс, зан </a:t>
            </a:r>
            <a:r>
              <a:rPr dirty="0" spc="-5"/>
              <a:t>үйлийн  </a:t>
            </a:r>
            <a:r>
              <a:rPr dirty="0"/>
              <a:t>соёл </a:t>
            </a:r>
            <a:r>
              <a:rPr dirty="0" spc="-15"/>
              <a:t>гэдгийг </a:t>
            </a:r>
            <a:r>
              <a:rPr dirty="0" spc="-5"/>
              <a:t>илтгэн </a:t>
            </a:r>
            <a:r>
              <a:rPr dirty="0" spc="-20"/>
              <a:t>харуулах </a:t>
            </a:r>
            <a:r>
              <a:rPr dirty="0" spc="-5"/>
              <a:t>үзэслэнг  </a:t>
            </a:r>
            <a:r>
              <a:rPr dirty="0"/>
              <a:t>түр </a:t>
            </a:r>
            <a:r>
              <a:rPr dirty="0" spc="-10"/>
              <a:t>үзэгэлэнгийн </a:t>
            </a:r>
            <a:r>
              <a:rPr dirty="0"/>
              <a:t>танхимдаа</a:t>
            </a:r>
            <a:r>
              <a:rPr dirty="0" spc="20"/>
              <a:t> </a:t>
            </a:r>
            <a:r>
              <a:rPr dirty="0" spc="-15"/>
              <a:t>дэглэлээ.</a:t>
            </a:r>
          </a:p>
        </p:txBody>
      </p:sp>
      <p:sp>
        <p:nvSpPr>
          <p:cNvPr id="15" name="object 15"/>
          <p:cNvSpPr/>
          <p:nvPr/>
        </p:nvSpPr>
        <p:spPr>
          <a:xfrm>
            <a:off x="5015484" y="3733800"/>
            <a:ext cx="3962400" cy="1981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33400" y="1066800"/>
            <a:ext cx="7173468" cy="49712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8600" y="304800"/>
            <a:ext cx="4660392" cy="6324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4969255" y="1184528"/>
            <a:ext cx="3271520" cy="1122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Завхан аймгийн </a:t>
            </a:r>
            <a:r>
              <a:rPr dirty="0" sz="1800" spc="-10">
                <a:solidFill>
                  <a:srgbClr val="FFFFFF"/>
                </a:solidFill>
                <a:latin typeface="Times New Roman"/>
                <a:cs typeface="Times New Roman"/>
              </a:rPr>
              <a:t>Эрдэнэхайрхайн  сумын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нутагт </a:t>
            </a:r>
            <a:r>
              <a:rPr dirty="0" sz="1800" spc="-10">
                <a:solidFill>
                  <a:srgbClr val="FFFFFF"/>
                </a:solidFill>
                <a:latin typeface="Times New Roman"/>
                <a:cs typeface="Times New Roman"/>
              </a:rPr>
              <a:t>байрлах </a:t>
            </a:r>
            <a:r>
              <a:rPr dirty="0" sz="1800" spc="-30">
                <a:solidFill>
                  <a:srgbClr val="FFFFFF"/>
                </a:solidFill>
                <a:latin typeface="Times New Roman"/>
                <a:cs typeface="Times New Roman"/>
              </a:rPr>
              <a:t>Улаагчны  </a:t>
            </a:r>
            <a:r>
              <a:rPr dirty="0" sz="1800" spc="-10">
                <a:solidFill>
                  <a:srgbClr val="FFFFFF"/>
                </a:solidFill>
                <a:latin typeface="Times New Roman"/>
                <a:cs typeface="Times New Roman"/>
              </a:rPr>
              <a:t>хар </a:t>
            </a: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нуурийг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эрэгт Gobi </a:t>
            </a: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Echos 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festival – </a:t>
            </a: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ыг </a:t>
            </a:r>
            <a:r>
              <a:rPr dirty="0" sz="1800" spc="-15">
                <a:solidFill>
                  <a:srgbClr val="FFFFFF"/>
                </a:solidFill>
                <a:latin typeface="Times New Roman"/>
                <a:cs typeface="Times New Roman"/>
              </a:rPr>
              <a:t>зохион</a:t>
            </a:r>
            <a:r>
              <a:rPr dirty="0" sz="1800" spc="36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Times New Roman"/>
                <a:cs typeface="Times New Roman"/>
              </a:rPr>
              <a:t>байгуулав.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969255" y="2281504"/>
            <a:ext cx="841375" cy="5753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20">
                <a:solidFill>
                  <a:srgbClr val="FFFFFF"/>
                </a:solidFill>
                <a:latin typeface="Times New Roman"/>
                <a:cs typeface="Times New Roman"/>
              </a:rPr>
              <a:t>Тухайн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Америк,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44259" y="2281504"/>
            <a:ext cx="695960" cy="5753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үйл</a:t>
            </a:r>
            <a:endParaRPr sz="1800">
              <a:latin typeface="Times New Roman"/>
              <a:cs typeface="Times New Roman"/>
            </a:endParaRPr>
          </a:p>
          <a:p>
            <a:pPr marL="74930">
              <a:lnSpc>
                <a:spcPct val="100000"/>
              </a:lnSpc>
              <a:spcBef>
                <a:spcPts val="5"/>
              </a:spcBef>
            </a:pPr>
            <a:r>
              <a:rPr dirty="0" sz="1800" spc="-20">
                <a:solidFill>
                  <a:srgbClr val="FFFFFF"/>
                </a:solidFill>
                <a:latin typeface="Times New Roman"/>
                <a:cs typeface="Times New Roman"/>
              </a:rPr>
              <a:t>Ш</a:t>
            </a:r>
            <a:r>
              <a:rPr dirty="0" sz="1800" spc="-10">
                <a:solidFill>
                  <a:srgbClr val="FFFFFF"/>
                </a:solidFill>
                <a:latin typeface="Times New Roman"/>
                <a:cs typeface="Times New Roman"/>
              </a:rPr>
              <a:t>в</a:t>
            </a:r>
            <a:r>
              <a:rPr dirty="0" sz="1800" spc="-20">
                <a:solidFill>
                  <a:srgbClr val="FFFFFF"/>
                </a:solidFill>
                <a:latin typeface="Times New Roman"/>
                <a:cs typeface="Times New Roman"/>
              </a:rPr>
              <a:t>е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д,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967473" y="2281504"/>
            <a:ext cx="1272540" cy="5753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5715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аж</a:t>
            </a: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илл</a:t>
            </a:r>
            <a:r>
              <a:rPr dirty="0" sz="1800" spc="-15">
                <a:solidFill>
                  <a:srgbClr val="FFFFFF"/>
                </a:solidFill>
                <a:latin typeface="Times New Roman"/>
                <a:cs typeface="Times New Roman"/>
              </a:rPr>
              <a:t>а</a:t>
            </a: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га</a:t>
            </a:r>
            <a:r>
              <a:rPr dirty="0" sz="1800" spc="-15">
                <a:solidFill>
                  <a:srgbClr val="FFFFFF"/>
                </a:solidFill>
                <a:latin typeface="Times New Roman"/>
                <a:cs typeface="Times New Roman"/>
              </a:rPr>
              <a:t>а</a:t>
            </a: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нд</a:t>
            </a:r>
            <a:endParaRPr sz="1800">
              <a:latin typeface="Times New Roman"/>
              <a:cs typeface="Times New Roman"/>
            </a:endParaRPr>
          </a:p>
          <a:p>
            <a:pPr algn="r" marR="5080">
              <a:lnSpc>
                <a:spcPct val="100000"/>
              </a:lnSpc>
              <a:spcBef>
                <a:spcPts val="5"/>
              </a:spcBef>
            </a:pP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С</a:t>
            </a:r>
            <a:r>
              <a:rPr dirty="0" sz="1800" spc="-30">
                <a:solidFill>
                  <a:srgbClr val="FFFFFF"/>
                </a:solidFill>
                <a:latin typeface="Times New Roman"/>
                <a:cs typeface="Times New Roman"/>
              </a:rPr>
              <a:t>о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лон</a:t>
            </a:r>
            <a:r>
              <a:rPr dirty="0" sz="1800" spc="-60">
                <a:solidFill>
                  <a:srgbClr val="FFFFFF"/>
                </a:solidFill>
                <a:latin typeface="Times New Roman"/>
                <a:cs typeface="Times New Roman"/>
              </a:rPr>
              <a:t>г</a:t>
            </a:r>
            <a:r>
              <a:rPr dirty="0" sz="1800" spc="45">
                <a:solidFill>
                  <a:srgbClr val="FFFFFF"/>
                </a:solidFill>
                <a:latin typeface="Times New Roman"/>
                <a:cs typeface="Times New Roman"/>
              </a:rPr>
              <a:t>о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с,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969255" y="2830829"/>
            <a:ext cx="327088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Австрали, </a:t>
            </a:r>
            <a:r>
              <a:rPr dirty="0" sz="1800" spc="-10">
                <a:solidFill>
                  <a:srgbClr val="FFFFFF"/>
                </a:solidFill>
                <a:latin typeface="Times New Roman"/>
                <a:cs typeface="Times New Roman"/>
              </a:rPr>
              <a:t>Канад, </a:t>
            </a:r>
            <a:r>
              <a:rPr dirty="0" sz="1800" spc="-20">
                <a:solidFill>
                  <a:srgbClr val="FFFFFF"/>
                </a:solidFill>
                <a:latin typeface="Times New Roman"/>
                <a:cs typeface="Times New Roman"/>
              </a:rPr>
              <a:t>Монгол </a:t>
            </a:r>
            <a:r>
              <a:rPr dirty="0" sz="1800" spc="-10">
                <a:solidFill>
                  <a:srgbClr val="FFFFFF"/>
                </a:solidFill>
                <a:latin typeface="Times New Roman"/>
                <a:cs typeface="Times New Roman"/>
              </a:rPr>
              <a:t>улсаас  </a:t>
            </a:r>
            <a:r>
              <a:rPr dirty="0" sz="1800" spc="-20">
                <a:solidFill>
                  <a:srgbClr val="FFFFFF"/>
                </a:solidFill>
                <a:latin typeface="Times New Roman"/>
                <a:cs typeface="Times New Roman"/>
              </a:rPr>
              <a:t>зочид</a:t>
            </a:r>
            <a:r>
              <a:rPr dirty="0" sz="1800" spc="-1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оролцсон.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029200" y="3886200"/>
            <a:ext cx="3742944" cy="2438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4800" y="1066800"/>
            <a:ext cx="4160520" cy="4114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108828" y="1718817"/>
            <a:ext cx="2811780" cy="27692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Жил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бүр </a:t>
            </a: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уламжлал </a:t>
            </a:r>
            <a:r>
              <a:rPr dirty="0" sz="1800" spc="-15">
                <a:solidFill>
                  <a:srgbClr val="FFFFFF"/>
                </a:solidFill>
                <a:latin typeface="Times New Roman"/>
                <a:cs typeface="Times New Roman"/>
              </a:rPr>
              <a:t>болгон  зохион байгуулагддаг </a:t>
            </a: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галын 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тахилгаа 2020.09.22 </a:t>
            </a: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ны</a:t>
            </a:r>
            <a:r>
              <a:rPr dirty="0" sz="1800" spc="-10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өдөр  </a:t>
            </a:r>
            <a:r>
              <a:rPr dirty="0" sz="1800" spc="-10">
                <a:solidFill>
                  <a:srgbClr val="FFFFFF"/>
                </a:solidFill>
                <a:latin typeface="Times New Roman"/>
                <a:cs typeface="Times New Roman"/>
              </a:rPr>
              <a:t>тэмдэглэлээ. </a:t>
            </a: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Энэ</a:t>
            </a:r>
            <a:r>
              <a:rPr dirty="0" sz="1800" spc="1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өдөр</a:t>
            </a:r>
            <a:endParaRPr sz="1800">
              <a:latin typeface="Times New Roman"/>
              <a:cs typeface="Times New Roman"/>
            </a:endParaRPr>
          </a:p>
          <a:p>
            <a:pPr marL="12700" marR="126364">
              <a:lnSpc>
                <a:spcPct val="100000"/>
              </a:lnSpc>
            </a:pP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гадаадын </a:t>
            </a:r>
            <a:r>
              <a:rPr dirty="0" sz="1800" spc="-10">
                <a:solidFill>
                  <a:srgbClr val="FFFFFF"/>
                </a:solidFill>
                <a:latin typeface="Times New Roman"/>
                <a:cs typeface="Times New Roman"/>
              </a:rPr>
              <a:t>жуулчдаас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гадна  ерөнхий </a:t>
            </a:r>
            <a:r>
              <a:rPr dirty="0" sz="1800" spc="-10">
                <a:solidFill>
                  <a:srgbClr val="FFFFFF"/>
                </a:solidFill>
                <a:latin typeface="Times New Roman"/>
                <a:cs typeface="Times New Roman"/>
              </a:rPr>
              <a:t>боловсролын  сургуулийн </a:t>
            </a: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сурагчид  нийлсэн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400 гаруй хүн</a:t>
            </a:r>
            <a:r>
              <a:rPr dirty="0" sz="1800" spc="-11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ирж 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галын тахилгыг</a:t>
            </a:r>
            <a:r>
              <a:rPr dirty="0" sz="1800" spc="-3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20">
                <a:solidFill>
                  <a:srgbClr val="FFFFFF"/>
                </a:solidFill>
                <a:latin typeface="Times New Roman"/>
                <a:cs typeface="Times New Roman"/>
              </a:rPr>
              <a:t>үзэж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сонирхлоо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86511" y="469391"/>
            <a:ext cx="5809488" cy="2895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286511" y="3410711"/>
            <a:ext cx="5809615" cy="2932430"/>
            <a:chOff x="286511" y="3410711"/>
            <a:chExt cx="5809615" cy="2932430"/>
          </a:xfrm>
        </p:grpSpPr>
        <p:sp>
          <p:nvSpPr>
            <p:cNvPr id="4" name="object 4"/>
            <p:cNvSpPr/>
            <p:nvPr/>
          </p:nvSpPr>
          <p:spPr>
            <a:xfrm>
              <a:off x="286511" y="3428999"/>
              <a:ext cx="2913888" cy="2913888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3200400" y="3410711"/>
              <a:ext cx="2895600" cy="28956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6495034" y="1332738"/>
            <a:ext cx="2395220" cy="2997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latin typeface="Times New Roman"/>
                <a:cs typeface="Times New Roman"/>
              </a:rPr>
              <a:t>HALLOWEEN</a:t>
            </a:r>
            <a:r>
              <a:rPr dirty="0" sz="1800" spc="-25" b="1">
                <a:latin typeface="Times New Roman"/>
                <a:cs typeface="Times New Roman"/>
              </a:rPr>
              <a:t> </a:t>
            </a:r>
            <a:r>
              <a:rPr dirty="0" sz="1800" spc="-5" b="1">
                <a:latin typeface="Times New Roman"/>
                <a:cs typeface="Times New Roman"/>
              </a:rPr>
              <a:t>EVENT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449695" y="2411348"/>
            <a:ext cx="250952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2022 оны 10 </a:t>
            </a:r>
            <a:r>
              <a:rPr dirty="0" sz="1800" spc="5">
                <a:solidFill>
                  <a:srgbClr val="FFFFFF"/>
                </a:solidFill>
                <a:latin typeface="Times New Roman"/>
                <a:cs typeface="Times New Roman"/>
              </a:rPr>
              <a:t>сарын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30</a:t>
            </a:r>
            <a:r>
              <a:rPr dirty="0" sz="1800" spc="5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ны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845932" y="2685364"/>
            <a:ext cx="1111250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Х</a:t>
            </a:r>
            <a:r>
              <a:rPr dirty="0" sz="1800" spc="5">
                <a:solidFill>
                  <a:srgbClr val="FFFFFF"/>
                </a:solidFill>
                <a:latin typeface="Times New Roman"/>
                <a:cs typeface="Times New Roman"/>
              </a:rPr>
              <a:t>а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ллови</a:t>
            </a:r>
            <a:r>
              <a:rPr dirty="0" sz="1800" spc="-10">
                <a:solidFill>
                  <a:srgbClr val="FFFFFF"/>
                </a:solidFill>
                <a:latin typeface="Times New Roman"/>
                <a:cs typeface="Times New Roman"/>
              </a:rPr>
              <a:t>й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н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752968" y="2960370"/>
            <a:ext cx="120713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42644" algn="l"/>
              </a:tabLst>
            </a:pP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э</a:t>
            </a:r>
            <a:r>
              <a:rPr dirty="0" sz="1800" spc="-30">
                <a:solidFill>
                  <a:srgbClr val="FFFFFF"/>
                </a:solidFill>
                <a:latin typeface="Times New Roman"/>
                <a:cs typeface="Times New Roman"/>
              </a:rPr>
              <a:t>в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ент	үйл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449695" y="2685364"/>
            <a:ext cx="1033144" cy="8496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өдөр 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хөтөлбө</a:t>
            </a:r>
            <a:r>
              <a:rPr dirty="0" sz="1800" spc="-30">
                <a:solidFill>
                  <a:srgbClr val="FFFFFF"/>
                </a:solidFill>
                <a:latin typeface="Times New Roman"/>
                <a:cs typeface="Times New Roman"/>
              </a:rPr>
              <a:t>р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т  а</a:t>
            </a:r>
            <a:r>
              <a:rPr dirty="0" sz="1800" spc="5">
                <a:solidFill>
                  <a:srgbClr val="FFFFFF"/>
                </a:solidFill>
                <a:latin typeface="Times New Roman"/>
                <a:cs typeface="Times New Roman"/>
              </a:rPr>
              <a:t>ж</a:t>
            </a: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илл</a:t>
            </a:r>
            <a:r>
              <a:rPr dirty="0" sz="1800" spc="-10">
                <a:solidFill>
                  <a:srgbClr val="FFFFFF"/>
                </a:solidFill>
                <a:latin typeface="Times New Roman"/>
                <a:cs typeface="Times New Roman"/>
              </a:rPr>
              <a:t>а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г</a:t>
            </a:r>
            <a:r>
              <a:rPr dirty="0" sz="1800" spc="-10">
                <a:solidFill>
                  <a:srgbClr val="FFFFFF"/>
                </a:solidFill>
                <a:latin typeface="Times New Roman"/>
                <a:cs typeface="Times New Roman"/>
              </a:rPr>
              <a:t>а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261984" y="3234690"/>
            <a:ext cx="69532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5">
                <a:solidFill>
                  <a:srgbClr val="FFFFFF"/>
                </a:solidFill>
                <a:latin typeface="Times New Roman"/>
                <a:cs typeface="Times New Roman"/>
              </a:rPr>
              <a:t>з</a:t>
            </a:r>
            <a:r>
              <a:rPr dirty="0" sz="1800" spc="-50">
                <a:solidFill>
                  <a:srgbClr val="FFFFFF"/>
                </a:solidFill>
                <a:latin typeface="Times New Roman"/>
                <a:cs typeface="Times New Roman"/>
              </a:rPr>
              <a:t>о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хион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449695" y="3509009"/>
            <a:ext cx="250888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069975" algn="l"/>
                <a:tab pos="1669414" algn="l"/>
                <a:tab pos="2144395" algn="l"/>
              </a:tabLst>
            </a:pP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бай</a:t>
            </a:r>
            <a:r>
              <a:rPr dirty="0" sz="1800" spc="-10">
                <a:solidFill>
                  <a:srgbClr val="FFFFFF"/>
                </a:solidFill>
                <a:latin typeface="Times New Roman"/>
                <a:cs typeface="Times New Roman"/>
              </a:rPr>
              <a:t>г</a:t>
            </a:r>
            <a:r>
              <a:rPr dirty="0" sz="1800" spc="10">
                <a:solidFill>
                  <a:srgbClr val="FFFFFF"/>
                </a:solidFill>
                <a:latin typeface="Times New Roman"/>
                <a:cs typeface="Times New Roman"/>
              </a:rPr>
              <a:t>у</a:t>
            </a:r>
            <a:r>
              <a:rPr dirty="0" sz="1800" spc="-75">
                <a:solidFill>
                  <a:srgbClr val="FFFFFF"/>
                </a:solidFill>
                <a:latin typeface="Times New Roman"/>
                <a:cs typeface="Times New Roman"/>
              </a:rPr>
              <a:t>у</a:t>
            </a:r>
            <a:r>
              <a:rPr dirty="0" sz="1800" spc="-15">
                <a:solidFill>
                  <a:srgbClr val="FFFFFF"/>
                </a:solidFill>
                <a:latin typeface="Times New Roman"/>
                <a:cs typeface="Times New Roman"/>
              </a:rPr>
              <a:t>л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ж	</a:t>
            </a: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ний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т	396	хүн  </a:t>
            </a: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оролцлоо.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4800" y="914400"/>
            <a:ext cx="3157728" cy="41955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4346575" y="951738"/>
            <a:ext cx="3117215" cy="1671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solidFill>
                  <a:srgbClr val="FFFFFF"/>
                </a:solidFill>
                <a:latin typeface="Times New Roman"/>
                <a:cs typeface="Times New Roman"/>
              </a:rPr>
              <a:t>2022.11.24 </a:t>
            </a: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ны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өдөр </a:t>
            </a: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Эзэн </a:t>
            </a:r>
            <a:r>
              <a:rPr dirty="0" sz="1800" spc="-25">
                <a:solidFill>
                  <a:srgbClr val="FFFFFF"/>
                </a:solidFill>
                <a:latin typeface="Times New Roman"/>
                <a:cs typeface="Times New Roman"/>
              </a:rPr>
              <a:t>Богд  </a:t>
            </a: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Чингис хааны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мэндэлсэн </a:t>
            </a: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өдөр  </a:t>
            </a:r>
            <a:r>
              <a:rPr dirty="0" sz="1800" spc="-20">
                <a:solidFill>
                  <a:srgbClr val="FFFFFF"/>
                </a:solidFill>
                <a:latin typeface="Times New Roman"/>
                <a:cs typeface="Times New Roman"/>
              </a:rPr>
              <a:t>болох </a:t>
            </a:r>
            <a:r>
              <a:rPr dirty="0" sz="1800" spc="-25">
                <a:solidFill>
                  <a:srgbClr val="FFFFFF"/>
                </a:solidFill>
                <a:latin typeface="Times New Roman"/>
                <a:cs typeface="Times New Roman"/>
              </a:rPr>
              <a:t>Монгол </a:t>
            </a: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бахархалын өдөр 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23 </a:t>
            </a:r>
            <a:r>
              <a:rPr dirty="0" sz="1800" spc="-20">
                <a:solidFill>
                  <a:srgbClr val="FFFFFF"/>
                </a:solidFill>
                <a:latin typeface="Times New Roman"/>
                <a:cs typeface="Times New Roman"/>
              </a:rPr>
              <a:t>хүүхэд,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254 </a:t>
            </a:r>
            <a:r>
              <a:rPr dirty="0" sz="1800" spc="-20">
                <a:solidFill>
                  <a:srgbClr val="FFFFFF"/>
                </a:solidFill>
                <a:latin typeface="Times New Roman"/>
                <a:cs typeface="Times New Roman"/>
              </a:rPr>
              <a:t>том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хүн </a:t>
            </a:r>
            <a:r>
              <a:rPr dirty="0" sz="1800" spc="10">
                <a:solidFill>
                  <a:srgbClr val="FFFFFF"/>
                </a:solidFill>
                <a:latin typeface="Times New Roman"/>
                <a:cs typeface="Times New Roman"/>
              </a:rPr>
              <a:t>уг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арга  </a:t>
            </a:r>
            <a:r>
              <a:rPr dirty="0" sz="1800" spc="-10">
                <a:solidFill>
                  <a:srgbClr val="FFFFFF"/>
                </a:solidFill>
                <a:latin typeface="Times New Roman"/>
                <a:cs typeface="Times New Roman"/>
              </a:rPr>
              <a:t>хэмжээнд оролцон </a:t>
            </a: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ёслол 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төгөлдөр</a:t>
            </a:r>
            <a:r>
              <a:rPr dirty="0" sz="1800" spc="-1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Times New Roman"/>
                <a:cs typeface="Times New Roman"/>
              </a:rPr>
              <a:t>тэмдэглэлээ.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727703" y="2766060"/>
            <a:ext cx="2362200" cy="2362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245352" y="2776727"/>
            <a:ext cx="2377440" cy="237744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8600" y="771144"/>
            <a:ext cx="4762500" cy="5029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410961" y="1702053"/>
            <a:ext cx="3042920" cy="2083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3048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БИД </a:t>
            </a:r>
            <a:r>
              <a:rPr dirty="0" sz="1800" spc="-25">
                <a:solidFill>
                  <a:srgbClr val="FFFFFF"/>
                </a:solidFill>
                <a:latin typeface="Times New Roman"/>
                <a:cs typeface="Times New Roman"/>
              </a:rPr>
              <a:t>ХАМТДАА</a:t>
            </a:r>
            <a:r>
              <a:rPr dirty="0" sz="1800" spc="-2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ХӨТӨЛБӨР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8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00000"/>
              </a:lnSpc>
              <a:tabLst>
                <a:tab pos="1862455" algn="l"/>
              </a:tabLst>
            </a:pP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Ерөнхий	б</a:t>
            </a:r>
            <a:r>
              <a:rPr dirty="0" sz="1800" spc="-30">
                <a:solidFill>
                  <a:srgbClr val="FFFFFF"/>
                </a:solidFill>
                <a:latin typeface="Times New Roman"/>
                <a:cs typeface="Times New Roman"/>
              </a:rPr>
              <a:t>о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ло</a:t>
            </a:r>
            <a:r>
              <a:rPr dirty="0" sz="1800" spc="-10">
                <a:solidFill>
                  <a:srgbClr val="FFFFFF"/>
                </a:solidFill>
                <a:latin typeface="Times New Roman"/>
                <a:cs typeface="Times New Roman"/>
              </a:rPr>
              <a:t>в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с</a:t>
            </a:r>
            <a:r>
              <a:rPr dirty="0" sz="1800" spc="-20">
                <a:solidFill>
                  <a:srgbClr val="FFFFFF"/>
                </a:solidFill>
                <a:latin typeface="Times New Roman"/>
                <a:cs typeface="Times New Roman"/>
              </a:rPr>
              <a:t>о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лын  </a:t>
            </a: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сурагчдад </a:t>
            </a:r>
            <a:r>
              <a:rPr dirty="0" sz="1800" spc="-15">
                <a:solidFill>
                  <a:srgbClr val="FFFFFF"/>
                </a:solidFill>
                <a:latin typeface="Times New Roman"/>
                <a:cs typeface="Times New Roman"/>
              </a:rPr>
              <a:t>зориулан </a:t>
            </a:r>
            <a:r>
              <a:rPr dirty="0" sz="1800" spc="-10">
                <a:solidFill>
                  <a:srgbClr val="FFFFFF"/>
                </a:solidFill>
                <a:latin typeface="Times New Roman"/>
                <a:cs typeface="Times New Roman"/>
              </a:rPr>
              <a:t>уламжлал  </a:t>
            </a:r>
            <a:r>
              <a:rPr dirty="0" sz="1800" spc="-15">
                <a:solidFill>
                  <a:srgbClr val="FFFFFF"/>
                </a:solidFill>
                <a:latin typeface="Times New Roman"/>
                <a:cs typeface="Times New Roman"/>
              </a:rPr>
              <a:t>болгон зохион байгуулагддаг  </a:t>
            </a: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Бид </a:t>
            </a:r>
            <a:r>
              <a:rPr dirty="0" sz="1800" spc="-10">
                <a:solidFill>
                  <a:srgbClr val="FFFFFF"/>
                </a:solidFill>
                <a:latin typeface="Times New Roman"/>
                <a:cs typeface="Times New Roman"/>
              </a:rPr>
              <a:t>хамтдаа </a:t>
            </a: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хөтөлбөр аяллаа  </a:t>
            </a:r>
            <a:r>
              <a:rPr dirty="0" sz="1800" spc="-15">
                <a:solidFill>
                  <a:srgbClr val="FFFFFF"/>
                </a:solidFill>
                <a:latin typeface="Times New Roman"/>
                <a:cs typeface="Times New Roman"/>
              </a:rPr>
              <a:t>зохион</a:t>
            </a:r>
            <a:r>
              <a:rPr dirty="0" sz="18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байгууллаа.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" y="228600"/>
            <a:ext cx="2819400" cy="2819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3116579" y="243840"/>
            <a:ext cx="2790444" cy="27889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52400" y="3200400"/>
            <a:ext cx="2819400" cy="2819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099816" y="3200400"/>
            <a:ext cx="2709672" cy="28194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907023" y="3246120"/>
            <a:ext cx="2791968" cy="279196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6189090" y="1125981"/>
            <a:ext cx="2662555" cy="11366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282575">
              <a:lnSpc>
                <a:spcPct val="152500"/>
              </a:lnSpc>
              <a:spcBef>
                <a:spcPts val="100"/>
              </a:spcBef>
              <a:tabLst>
                <a:tab pos="1064260" algn="l"/>
                <a:tab pos="2534920" algn="l"/>
              </a:tabLst>
            </a:pP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13- р </a:t>
            </a: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зуун цогцолбор  </a:t>
            </a:r>
            <a:r>
              <a:rPr dirty="0" sz="1800" spc="-95">
                <a:solidFill>
                  <a:srgbClr val="FFFFFF"/>
                </a:solidFill>
                <a:latin typeface="Times New Roman"/>
                <a:cs typeface="Times New Roman"/>
              </a:rPr>
              <a:t>Т</a:t>
            </a:r>
            <a:r>
              <a:rPr dirty="0" sz="1800" spc="10">
                <a:solidFill>
                  <a:srgbClr val="FFFFFF"/>
                </a:solidFill>
                <a:latin typeface="Times New Roman"/>
                <a:cs typeface="Times New Roman"/>
              </a:rPr>
              <a:t>у</a:t>
            </a:r>
            <a:r>
              <a:rPr dirty="0" sz="1800" spc="-25">
                <a:solidFill>
                  <a:srgbClr val="FFFFFF"/>
                </a:solidFill>
                <a:latin typeface="Times New Roman"/>
                <a:cs typeface="Times New Roman"/>
              </a:rPr>
              <a:t>х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айн	</a:t>
            </a: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цог</a:t>
            </a:r>
            <a:r>
              <a:rPr dirty="0" sz="1800" spc="-15">
                <a:solidFill>
                  <a:srgbClr val="FFFFFF"/>
                </a:solidFill>
                <a:latin typeface="Times New Roman"/>
                <a:cs typeface="Times New Roman"/>
              </a:rPr>
              <a:t>ц</a:t>
            </a:r>
            <a:r>
              <a:rPr dirty="0" sz="1800" spc="-25">
                <a:solidFill>
                  <a:srgbClr val="FFFFFF"/>
                </a:solidFill>
                <a:latin typeface="Times New Roman"/>
                <a:cs typeface="Times New Roman"/>
              </a:rPr>
              <a:t>о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лбо</a:t>
            </a:r>
            <a:r>
              <a:rPr dirty="0" sz="1800" spc="-30">
                <a:solidFill>
                  <a:srgbClr val="FFFFFF"/>
                </a:solidFill>
                <a:latin typeface="Times New Roman"/>
                <a:cs typeface="Times New Roman"/>
              </a:rPr>
              <a:t>р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т	5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төрлийн багцын</a:t>
            </a:r>
            <a:r>
              <a:rPr dirty="0" sz="1800" spc="4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үйлчилгээ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189090" y="2236419"/>
            <a:ext cx="2662555" cy="574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100"/>
              </a:spcBef>
              <a:tabLst>
                <a:tab pos="908050" algn="l"/>
                <a:tab pos="1964055" algn="l"/>
              </a:tabLst>
            </a:pPr>
            <a:r>
              <a:rPr dirty="0" sz="1800" spc="25">
                <a:solidFill>
                  <a:srgbClr val="FFFFFF"/>
                </a:solidFill>
                <a:latin typeface="Times New Roman"/>
                <a:cs typeface="Times New Roman"/>
              </a:rPr>
              <a:t>с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ан</a:t>
            </a:r>
            <a:r>
              <a:rPr dirty="0" sz="1800" spc="10">
                <a:solidFill>
                  <a:srgbClr val="FFFFFF"/>
                </a:solidFill>
                <a:latin typeface="Times New Roman"/>
                <a:cs typeface="Times New Roman"/>
              </a:rPr>
              <a:t>а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л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б</a:t>
            </a:r>
            <a:r>
              <a:rPr dirty="0" sz="1800" spc="-30">
                <a:solidFill>
                  <a:srgbClr val="FFFFFF"/>
                </a:solidFill>
                <a:latin typeface="Times New Roman"/>
                <a:cs typeface="Times New Roman"/>
              </a:rPr>
              <a:t>о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л</a:t>
            </a:r>
            <a:r>
              <a:rPr dirty="0" sz="1800" spc="-45">
                <a:solidFill>
                  <a:srgbClr val="FFFFFF"/>
                </a:solidFill>
                <a:latin typeface="Times New Roman"/>
                <a:cs typeface="Times New Roman"/>
              </a:rPr>
              <a:t>г</a:t>
            </a:r>
            <a:r>
              <a:rPr dirty="0" sz="1800" spc="-65">
                <a:solidFill>
                  <a:srgbClr val="FFFFFF"/>
                </a:solidFill>
                <a:latin typeface="Times New Roman"/>
                <a:cs typeface="Times New Roman"/>
              </a:rPr>
              <a:t>о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ж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түлхүү</a:t>
            </a:r>
            <a:endParaRPr sz="1800">
              <a:latin typeface="Times New Roman"/>
              <a:cs typeface="Times New Roman"/>
            </a:endParaRPr>
          </a:p>
          <a:p>
            <a:pPr algn="r" marR="5715">
              <a:lnSpc>
                <a:spcPct val="100000"/>
              </a:lnSpc>
              <a:spcBef>
                <a:spcPts val="5"/>
              </a:spcBef>
            </a:pP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на</a:t>
            </a:r>
            <a:r>
              <a:rPr dirty="0" sz="1800" spc="-25">
                <a:solidFill>
                  <a:srgbClr val="FFFFFF"/>
                </a:solidFill>
                <a:latin typeface="Times New Roman"/>
                <a:cs typeface="Times New Roman"/>
              </a:rPr>
              <a:t>р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т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189090" y="2511297"/>
            <a:ext cx="198945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256030" algn="l"/>
              </a:tabLst>
            </a:pPr>
            <a:r>
              <a:rPr dirty="0" sz="1800" spc="-15">
                <a:solidFill>
                  <a:srgbClr val="FFFFFF"/>
                </a:solidFill>
                <a:latin typeface="Times New Roman"/>
                <a:cs typeface="Times New Roman"/>
              </a:rPr>
              <a:t>дотоодын	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аялалч  </a:t>
            </a: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үйлчилгээ</a:t>
            </a:r>
            <a:r>
              <a:rPr dirty="0" sz="1800" spc="-3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үзүүллээ.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7847" y="1336547"/>
            <a:ext cx="4425696" cy="5334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96464" y="319785"/>
            <a:ext cx="4142104" cy="6654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200" spc="-80">
                <a:solidFill>
                  <a:srgbClr val="EBEBEB"/>
                </a:solidFill>
              </a:rPr>
              <a:t>ГАДААД</a:t>
            </a:r>
            <a:r>
              <a:rPr dirty="0" sz="4200" spc="-85">
                <a:solidFill>
                  <a:srgbClr val="EBEBEB"/>
                </a:solidFill>
              </a:rPr>
              <a:t> </a:t>
            </a:r>
            <a:r>
              <a:rPr dirty="0" sz="4200" spc="-5">
                <a:solidFill>
                  <a:srgbClr val="EBEBEB"/>
                </a:solidFill>
              </a:rPr>
              <a:t>АЯЛАЛ</a:t>
            </a:r>
            <a:endParaRPr sz="4200"/>
          </a:p>
        </p:txBody>
      </p:sp>
      <p:sp>
        <p:nvSpPr>
          <p:cNvPr id="4" name="object 4"/>
          <p:cNvSpPr txBox="1"/>
          <p:nvPr/>
        </p:nvSpPr>
        <p:spPr>
          <a:xfrm>
            <a:off x="5413628" y="2159634"/>
            <a:ext cx="101028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06425" algn="l"/>
              </a:tabLst>
            </a:pP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2022	оны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670929" y="2159634"/>
            <a:ext cx="158051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60985" algn="l"/>
                <a:tab pos="831215" algn="l"/>
              </a:tabLst>
            </a:pP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4	</a:t>
            </a:r>
            <a:r>
              <a:rPr dirty="0" sz="1800" spc="25">
                <a:solidFill>
                  <a:srgbClr val="FFFFFF"/>
                </a:solidFill>
                <a:latin typeface="Times New Roman"/>
                <a:cs typeface="Times New Roman"/>
              </a:rPr>
              <a:t>с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а</a:t>
            </a:r>
            <a:r>
              <a:rPr dirty="0" sz="1800" spc="-20">
                <a:solidFill>
                  <a:srgbClr val="FFFFFF"/>
                </a:solidFill>
                <a:latin typeface="Times New Roman"/>
                <a:cs typeface="Times New Roman"/>
              </a:rPr>
              <a:t>р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д	</a:t>
            </a:r>
            <a:r>
              <a:rPr dirty="0" sz="1800" spc="-55">
                <a:solidFill>
                  <a:srgbClr val="FFFFFF"/>
                </a:solidFill>
                <a:latin typeface="Times New Roman"/>
                <a:cs typeface="Times New Roman"/>
              </a:rPr>
              <a:t>М</a:t>
            </a:r>
            <a:r>
              <a:rPr dirty="0" sz="1800" spc="-25">
                <a:solidFill>
                  <a:srgbClr val="FFFFFF"/>
                </a:solidFill>
                <a:latin typeface="Times New Roman"/>
                <a:cs typeface="Times New Roman"/>
              </a:rPr>
              <a:t>о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л</a:t>
            </a:r>
            <a:r>
              <a:rPr dirty="0" sz="1800" spc="-40">
                <a:solidFill>
                  <a:srgbClr val="FFFFFF"/>
                </a:solidFill>
                <a:latin typeface="Times New Roman"/>
                <a:cs typeface="Times New Roman"/>
              </a:rPr>
              <a:t>г</a:t>
            </a:r>
            <a:r>
              <a:rPr dirty="0" sz="1800" spc="-25">
                <a:solidFill>
                  <a:srgbClr val="FFFFFF"/>
                </a:solidFill>
                <a:latin typeface="Times New Roman"/>
                <a:cs typeface="Times New Roman"/>
              </a:rPr>
              <a:t>о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л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353936" y="2433954"/>
            <a:ext cx="93408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solidFill>
                  <a:srgbClr val="FFFFFF"/>
                </a:solidFill>
                <a:latin typeface="Times New Roman"/>
                <a:cs typeface="Times New Roman"/>
              </a:rPr>
              <a:t>харилцан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555230" y="2433954"/>
            <a:ext cx="69532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хи</a:t>
            </a:r>
            <a:r>
              <a:rPr dirty="0" sz="1800" spc="-10">
                <a:solidFill>
                  <a:srgbClr val="FFFFFF"/>
                </a:solidFill>
                <a:latin typeface="Times New Roman"/>
                <a:cs typeface="Times New Roman"/>
              </a:rPr>
              <a:t>й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л</a:t>
            </a:r>
            <a:r>
              <a:rPr dirty="0" sz="1800" spc="5">
                <a:solidFill>
                  <a:srgbClr val="FFFFFF"/>
                </a:solidFill>
                <a:latin typeface="Times New Roman"/>
                <a:cs typeface="Times New Roman"/>
              </a:rPr>
              <a:t>э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э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413628" y="2433954"/>
            <a:ext cx="164465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solidFill>
                  <a:srgbClr val="FFFFFF"/>
                </a:solidFill>
                <a:latin typeface="Times New Roman"/>
                <a:cs typeface="Times New Roman"/>
              </a:rPr>
              <a:t>улстай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857885" algn="l"/>
              </a:tabLst>
            </a:pP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н</a:t>
            </a:r>
            <a:r>
              <a:rPr dirty="0" sz="1800" spc="-10">
                <a:solidFill>
                  <a:srgbClr val="FFFFFF"/>
                </a:solidFill>
                <a:latin typeface="Times New Roman"/>
                <a:cs typeface="Times New Roman"/>
              </a:rPr>
              <a:t>э</a:t>
            </a: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э</a:t>
            </a:r>
            <a:r>
              <a:rPr dirty="0" sz="1800" spc="20">
                <a:solidFill>
                  <a:srgbClr val="FFFFFF"/>
                </a:solidFill>
                <a:latin typeface="Times New Roman"/>
                <a:cs typeface="Times New Roman"/>
              </a:rPr>
              <a:t>с</a:t>
            </a:r>
            <a:r>
              <a:rPr dirty="0" sz="1800" spc="5">
                <a:solidFill>
                  <a:srgbClr val="FFFFFF"/>
                </a:solidFill>
                <a:latin typeface="Times New Roman"/>
                <a:cs typeface="Times New Roman"/>
              </a:rPr>
              <a:t>э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н	зөввх</a:t>
            </a:r>
            <a:r>
              <a:rPr dirty="0" sz="1800" spc="10">
                <a:solidFill>
                  <a:srgbClr val="FFFFFF"/>
                </a:solidFill>
                <a:latin typeface="Times New Roman"/>
                <a:cs typeface="Times New Roman"/>
              </a:rPr>
              <a:t>ө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н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235190" y="2708275"/>
            <a:ext cx="1017269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82625" algn="l"/>
              </a:tabLst>
            </a:pPr>
            <a:r>
              <a:rPr dirty="0" sz="1800" spc="-95">
                <a:solidFill>
                  <a:srgbClr val="FFFFFF"/>
                </a:solidFill>
                <a:latin typeface="Times New Roman"/>
                <a:cs typeface="Times New Roman"/>
              </a:rPr>
              <a:t>Т</a:t>
            </a:r>
            <a:r>
              <a:rPr dirty="0" sz="1800" spc="10">
                <a:solidFill>
                  <a:srgbClr val="FFFFFF"/>
                </a:solidFill>
                <a:latin typeface="Times New Roman"/>
                <a:cs typeface="Times New Roman"/>
              </a:rPr>
              <a:t>у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рк	</a:t>
            </a:r>
            <a:r>
              <a:rPr dirty="0" sz="1800" spc="-75">
                <a:solidFill>
                  <a:srgbClr val="FFFFFF"/>
                </a:solidFill>
                <a:latin typeface="Times New Roman"/>
                <a:cs typeface="Times New Roman"/>
              </a:rPr>
              <a:t>у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лс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413628" y="2982595"/>
            <a:ext cx="2839085" cy="13976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байв. </a:t>
            </a:r>
            <a:r>
              <a:rPr dirty="0" sz="1800" spc="-30">
                <a:solidFill>
                  <a:srgbClr val="FFFFFF"/>
                </a:solidFill>
                <a:latin typeface="Times New Roman"/>
                <a:cs typeface="Times New Roman"/>
              </a:rPr>
              <a:t>Тус </a:t>
            </a:r>
            <a:r>
              <a:rPr dirty="0" sz="1800" spc="-20">
                <a:solidFill>
                  <a:srgbClr val="FFFFFF"/>
                </a:solidFill>
                <a:latin typeface="Times New Roman"/>
                <a:cs typeface="Times New Roman"/>
              </a:rPr>
              <a:t>улсруу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9 өдөр</a:t>
            </a:r>
            <a:r>
              <a:rPr dirty="0" sz="1800" spc="38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8</a:t>
            </a:r>
            <a:endParaRPr sz="18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00000"/>
              </a:lnSpc>
              <a:tabLst>
                <a:tab pos="1454150" algn="l"/>
                <a:tab pos="2231390" algn="l"/>
              </a:tabLst>
            </a:pP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шөн</a:t>
            </a:r>
            <a:r>
              <a:rPr dirty="0" sz="1800" spc="-10">
                <a:solidFill>
                  <a:srgbClr val="FFFFFF"/>
                </a:solidFill>
                <a:latin typeface="Times New Roman"/>
                <a:cs typeface="Times New Roman"/>
              </a:rPr>
              <a:t>и</a:t>
            </a: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й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н	4	</a:t>
            </a:r>
            <a:r>
              <a:rPr dirty="0" sz="1800" spc="-75">
                <a:solidFill>
                  <a:srgbClr val="FFFFFF"/>
                </a:solidFill>
                <a:latin typeface="Times New Roman"/>
                <a:cs typeface="Times New Roman"/>
              </a:rPr>
              <a:t>х</a:t>
            </a:r>
            <a:r>
              <a:rPr dirty="0" sz="1800" spc="-25">
                <a:solidFill>
                  <a:srgbClr val="FFFFFF"/>
                </a:solidFill>
                <a:latin typeface="Times New Roman"/>
                <a:cs typeface="Times New Roman"/>
              </a:rPr>
              <a:t>о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т</a:t>
            </a:r>
            <a:r>
              <a:rPr dirty="0" sz="1800" spc="5">
                <a:solidFill>
                  <a:srgbClr val="FFFFFF"/>
                </a:solidFill>
                <a:latin typeface="Times New Roman"/>
                <a:cs typeface="Times New Roman"/>
              </a:rPr>
              <a:t>ы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н  </a:t>
            </a: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хөтөлбөрийн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дагуу </a:t>
            </a: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нийт 98  </a:t>
            </a:r>
            <a:r>
              <a:rPr dirty="0" sz="1800" spc="-15">
                <a:solidFill>
                  <a:srgbClr val="FFFFFF"/>
                </a:solidFill>
                <a:latin typeface="Times New Roman"/>
                <a:cs typeface="Times New Roman"/>
              </a:rPr>
              <a:t>жуулчин </a:t>
            </a:r>
            <a:r>
              <a:rPr dirty="0" sz="1800" spc="-20">
                <a:solidFill>
                  <a:srgbClr val="FFFFFF"/>
                </a:solidFill>
                <a:latin typeface="Times New Roman"/>
                <a:cs typeface="Times New Roman"/>
              </a:rPr>
              <a:t>илгээж </a:t>
            </a: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хамтран  ажиллаа.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81000" y="1524000"/>
            <a:ext cx="3962400" cy="33345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251329" y="376809"/>
            <a:ext cx="4185920" cy="6654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200" spc="-45">
                <a:solidFill>
                  <a:srgbClr val="EBEBEB"/>
                </a:solidFill>
              </a:rPr>
              <a:t>ДОТООД</a:t>
            </a:r>
            <a:r>
              <a:rPr dirty="0" sz="4200" spc="-85">
                <a:solidFill>
                  <a:srgbClr val="EBEBEB"/>
                </a:solidFill>
              </a:rPr>
              <a:t> </a:t>
            </a:r>
            <a:r>
              <a:rPr dirty="0" sz="4200" spc="-5">
                <a:solidFill>
                  <a:srgbClr val="EBEBEB"/>
                </a:solidFill>
              </a:rPr>
              <a:t>АЯЛАЛ</a:t>
            </a:r>
            <a:endParaRPr sz="4200"/>
          </a:p>
        </p:txBody>
      </p:sp>
      <p:sp>
        <p:nvSpPr>
          <p:cNvPr id="4" name="object 4"/>
          <p:cNvSpPr txBox="1"/>
          <p:nvPr/>
        </p:nvSpPr>
        <p:spPr>
          <a:xfrm>
            <a:off x="4399279" y="1549653"/>
            <a:ext cx="4208780" cy="34048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355600" marR="5080" indent="-342900">
              <a:lnSpc>
                <a:spcPct val="100000"/>
              </a:lnSpc>
              <a:spcBef>
                <a:spcPts val="100"/>
              </a:spcBef>
            </a:pPr>
            <a:r>
              <a:rPr dirty="0" sz="1450" spc="235">
                <a:solidFill>
                  <a:srgbClr val="89D0D5"/>
                </a:solidFill>
                <a:latin typeface="Arial"/>
                <a:cs typeface="Arial"/>
              </a:rPr>
              <a:t> </a:t>
            </a:r>
            <a:r>
              <a:rPr dirty="0" sz="1800" spc="-20">
                <a:solidFill>
                  <a:srgbClr val="FFFFFF"/>
                </a:solidFill>
                <a:latin typeface="Times New Roman"/>
                <a:cs typeface="Times New Roman"/>
              </a:rPr>
              <a:t>Монгол,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Япон </a:t>
            </a:r>
            <a:r>
              <a:rPr dirty="0" sz="1800" spc="-25">
                <a:solidFill>
                  <a:srgbClr val="FFFFFF"/>
                </a:solidFill>
                <a:latin typeface="Times New Roman"/>
                <a:cs typeface="Times New Roman"/>
              </a:rPr>
              <a:t>улс </a:t>
            </a:r>
            <a:r>
              <a:rPr dirty="0" sz="1800" spc="-15">
                <a:solidFill>
                  <a:srgbClr val="FFFFFF"/>
                </a:solidFill>
                <a:latin typeface="Times New Roman"/>
                <a:cs typeface="Times New Roman"/>
              </a:rPr>
              <a:t>диполмат </a:t>
            </a:r>
            <a:r>
              <a:rPr dirty="0" sz="1800" spc="-60">
                <a:solidFill>
                  <a:srgbClr val="FFFFFF"/>
                </a:solidFill>
                <a:latin typeface="Times New Roman"/>
                <a:cs typeface="Times New Roman"/>
              </a:rPr>
              <a:t>харилцаа  </a:t>
            </a: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тогтоосны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50 жилийн ойн үйл  </a:t>
            </a: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ажиллагаанд </a:t>
            </a:r>
            <a:r>
              <a:rPr dirty="0" sz="1800" spc="-20">
                <a:solidFill>
                  <a:srgbClr val="FFFFFF"/>
                </a:solidFill>
                <a:latin typeface="Times New Roman"/>
                <a:cs typeface="Times New Roman"/>
              </a:rPr>
              <a:t>оролцохоор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ирсэн </a:t>
            </a: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нийт 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152 </a:t>
            </a:r>
            <a:r>
              <a:rPr dirty="0" sz="1800" spc="5">
                <a:solidFill>
                  <a:srgbClr val="FFFFFF"/>
                </a:solidFill>
                <a:latin typeface="Times New Roman"/>
                <a:cs typeface="Times New Roman"/>
              </a:rPr>
              <a:t>хүндэт </a:t>
            </a:r>
            <a:r>
              <a:rPr dirty="0" sz="1800" spc="-15">
                <a:solidFill>
                  <a:srgbClr val="FFFFFF"/>
                </a:solidFill>
                <a:latin typeface="Times New Roman"/>
                <a:cs typeface="Times New Roman"/>
              </a:rPr>
              <a:t>зочинд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дараах </a:t>
            </a: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үйлчилгээг 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үзүүлэн</a:t>
            </a:r>
            <a:r>
              <a:rPr dirty="0" sz="18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ажиллаа.</a:t>
            </a:r>
            <a:endParaRPr sz="1800">
              <a:latin typeface="Times New Roman"/>
              <a:cs typeface="Times New Roman"/>
            </a:endParaRPr>
          </a:p>
          <a:p>
            <a:pPr marL="373380" indent="-191135">
              <a:lnSpc>
                <a:spcPct val="100000"/>
              </a:lnSpc>
              <a:spcBef>
                <a:spcPts val="1000"/>
              </a:spcBef>
              <a:buChar char="-"/>
              <a:tabLst>
                <a:tab pos="374015" algn="l"/>
              </a:tabLst>
            </a:pPr>
            <a:r>
              <a:rPr dirty="0" sz="1800" spc="-15">
                <a:solidFill>
                  <a:srgbClr val="FFFFFF"/>
                </a:solidFill>
                <a:latin typeface="Times New Roman"/>
                <a:cs typeface="Times New Roman"/>
              </a:rPr>
              <a:t>Зочид </a:t>
            </a:r>
            <a:r>
              <a:rPr dirty="0" sz="1800" spc="-25">
                <a:solidFill>
                  <a:srgbClr val="FFFFFF"/>
                </a:solidFill>
                <a:latin typeface="Times New Roman"/>
                <a:cs typeface="Times New Roman"/>
              </a:rPr>
              <a:t>буудал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захиалга</a:t>
            </a:r>
            <a:endParaRPr sz="1800">
              <a:latin typeface="Times New Roman"/>
              <a:cs typeface="Times New Roman"/>
            </a:endParaRPr>
          </a:p>
          <a:p>
            <a:pPr marL="373380" indent="-191135">
              <a:lnSpc>
                <a:spcPct val="100000"/>
              </a:lnSpc>
              <a:spcBef>
                <a:spcPts val="1005"/>
              </a:spcBef>
              <a:buChar char="-"/>
              <a:tabLst>
                <a:tab pos="374015" algn="l"/>
              </a:tabLst>
            </a:pPr>
            <a:r>
              <a:rPr dirty="0" sz="1800" spc="5">
                <a:solidFill>
                  <a:srgbClr val="FFFFFF"/>
                </a:solidFill>
                <a:latin typeface="Times New Roman"/>
                <a:cs typeface="Times New Roman"/>
              </a:rPr>
              <a:t>Бэсрэг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наадам</a:t>
            </a:r>
            <a:endParaRPr sz="1800">
              <a:latin typeface="Times New Roman"/>
              <a:cs typeface="Times New Roman"/>
            </a:endParaRPr>
          </a:p>
          <a:p>
            <a:pPr marL="373380" indent="-191135">
              <a:lnSpc>
                <a:spcPct val="100000"/>
              </a:lnSpc>
              <a:spcBef>
                <a:spcPts val="1000"/>
              </a:spcBef>
              <a:buChar char="-"/>
              <a:tabLst>
                <a:tab pos="374015" algn="l"/>
              </a:tabLst>
            </a:pPr>
            <a:r>
              <a:rPr dirty="0" sz="1800" spc="-15">
                <a:solidFill>
                  <a:srgbClr val="FFFFFF"/>
                </a:solidFill>
                <a:latin typeface="Times New Roman"/>
                <a:cs typeface="Times New Roman"/>
              </a:rPr>
              <a:t>Морь</a:t>
            </a:r>
            <a:r>
              <a:rPr dirty="0" sz="18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унах</a:t>
            </a:r>
            <a:endParaRPr sz="1800">
              <a:latin typeface="Times New Roman"/>
              <a:cs typeface="Times New Roman"/>
            </a:endParaRPr>
          </a:p>
          <a:p>
            <a:pPr marL="317500" indent="-134620">
              <a:lnSpc>
                <a:spcPct val="100000"/>
              </a:lnSpc>
              <a:spcBef>
                <a:spcPts val="994"/>
              </a:spcBef>
              <a:buChar char="-"/>
              <a:tabLst>
                <a:tab pos="317500" algn="l"/>
              </a:tabLst>
            </a:pP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13-р зуун </a:t>
            </a: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цогцолбор өдрийн</a:t>
            </a:r>
            <a:r>
              <a:rPr dirty="0" sz="1800" spc="-7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25">
                <a:solidFill>
                  <a:srgbClr val="FFFFFF"/>
                </a:solidFill>
                <a:latin typeface="Times New Roman"/>
                <a:cs typeface="Times New Roman"/>
              </a:rPr>
              <a:t>хоол</a:t>
            </a:r>
            <a:endParaRPr sz="1800">
              <a:latin typeface="Times New Roman"/>
              <a:cs typeface="Times New Roman"/>
            </a:endParaRPr>
          </a:p>
          <a:p>
            <a:pPr marL="317500" indent="-134620">
              <a:lnSpc>
                <a:spcPct val="100000"/>
              </a:lnSpc>
              <a:spcBef>
                <a:spcPts val="1010"/>
              </a:spcBef>
              <a:buChar char="-"/>
              <a:tabLst>
                <a:tab pos="317500" algn="l"/>
              </a:tabLst>
            </a:pP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Хүндэтгэлийн хүлээн</a:t>
            </a:r>
            <a:r>
              <a:rPr dirty="0" sz="1800" spc="2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авалт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8600" y="685800"/>
            <a:ext cx="3889248" cy="5181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4166996" y="1321053"/>
            <a:ext cx="440245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719580" marR="5080" indent="-1707514">
              <a:lnSpc>
                <a:spcPct val="100000"/>
              </a:lnSpc>
              <a:spcBef>
                <a:spcPts val="100"/>
              </a:spcBef>
            </a:pPr>
            <a:r>
              <a:rPr dirty="0" sz="1800" spc="-15" b="1">
                <a:solidFill>
                  <a:srgbClr val="FFFFFF"/>
                </a:solidFill>
                <a:latin typeface="Times New Roman"/>
                <a:cs typeface="Times New Roman"/>
              </a:rPr>
              <a:t>Монголын </a:t>
            </a:r>
            <a:r>
              <a:rPr dirty="0" sz="1800" b="1">
                <a:solidFill>
                  <a:srgbClr val="FFFFFF"/>
                </a:solidFill>
                <a:latin typeface="Times New Roman"/>
                <a:cs typeface="Times New Roman"/>
              </a:rPr>
              <a:t>Үндэсний Музейтэй хамтарсан  </a:t>
            </a:r>
            <a:r>
              <a:rPr dirty="0" sz="1800" spc="-10" b="1">
                <a:solidFill>
                  <a:srgbClr val="FFFFFF"/>
                </a:solidFill>
                <a:latin typeface="Times New Roman"/>
                <a:cs typeface="Times New Roman"/>
              </a:rPr>
              <a:t>үзэсгэлэн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987288" y="2235834"/>
            <a:ext cx="201358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24865" algn="l"/>
                <a:tab pos="1423670" algn="l"/>
              </a:tabLst>
            </a:pP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Бюр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о	</a:t>
            </a: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Х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К	б</a:t>
            </a:r>
            <a:r>
              <a:rPr dirty="0" sz="1800" spc="-30">
                <a:solidFill>
                  <a:srgbClr val="FFFFFF"/>
                </a:solidFill>
                <a:latin typeface="Times New Roman"/>
                <a:cs typeface="Times New Roman"/>
              </a:rPr>
              <a:t>о</a:t>
            </a:r>
            <a:r>
              <a:rPr dirty="0" sz="1800" spc="-15">
                <a:solidFill>
                  <a:srgbClr val="FFFFFF"/>
                </a:solidFill>
                <a:latin typeface="Times New Roman"/>
                <a:cs typeface="Times New Roman"/>
              </a:rPr>
              <a:t>л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он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751070" y="2235834"/>
            <a:ext cx="1048385" cy="848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-30">
                <a:solidFill>
                  <a:srgbClr val="FFFFFF"/>
                </a:solidFill>
                <a:latin typeface="Times New Roman"/>
                <a:cs typeface="Times New Roman"/>
              </a:rPr>
              <a:t>Женкотур  </a:t>
            </a:r>
            <a:r>
              <a:rPr dirty="0" sz="1800" spc="-55">
                <a:solidFill>
                  <a:srgbClr val="FFFFFF"/>
                </a:solidFill>
                <a:latin typeface="Times New Roman"/>
                <a:cs typeface="Times New Roman"/>
              </a:rPr>
              <a:t>М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он</a:t>
            </a:r>
            <a:r>
              <a:rPr dirty="0" sz="1800" spc="-45">
                <a:solidFill>
                  <a:srgbClr val="FFFFFF"/>
                </a:solidFill>
                <a:latin typeface="Times New Roman"/>
                <a:cs typeface="Times New Roman"/>
              </a:rPr>
              <a:t>г</a:t>
            </a:r>
            <a:r>
              <a:rPr dirty="0" sz="1800" spc="-25">
                <a:solidFill>
                  <a:srgbClr val="FFFFFF"/>
                </a:solidFill>
                <a:latin typeface="Times New Roman"/>
                <a:cs typeface="Times New Roman"/>
              </a:rPr>
              <a:t>о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лын  хамтран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936996" y="2510154"/>
            <a:ext cx="206565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82295" marR="5080" indent="-570230">
              <a:lnSpc>
                <a:spcPct val="100000"/>
              </a:lnSpc>
              <a:spcBef>
                <a:spcPts val="100"/>
              </a:spcBef>
              <a:tabLst>
                <a:tab pos="1150620" algn="l"/>
              </a:tabLst>
            </a:pP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Ү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н</a:t>
            </a:r>
            <a:r>
              <a:rPr dirty="0" sz="1800" spc="40">
                <a:solidFill>
                  <a:srgbClr val="FFFFFF"/>
                </a:solidFill>
                <a:latin typeface="Times New Roman"/>
                <a:cs typeface="Times New Roman"/>
              </a:rPr>
              <a:t>д</a:t>
            </a: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эсн</a:t>
            </a:r>
            <a:r>
              <a:rPr dirty="0" sz="1800" spc="-10">
                <a:solidFill>
                  <a:srgbClr val="FFFFFF"/>
                </a:solidFill>
                <a:latin typeface="Times New Roman"/>
                <a:cs typeface="Times New Roman"/>
              </a:rPr>
              <a:t>и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й	</a:t>
            </a:r>
            <a:r>
              <a:rPr dirty="0" sz="1800" spc="-15">
                <a:solidFill>
                  <a:srgbClr val="FFFFFF"/>
                </a:solidFill>
                <a:latin typeface="Times New Roman"/>
                <a:cs typeface="Times New Roman"/>
              </a:rPr>
              <a:t>м</a:t>
            </a:r>
            <a:r>
              <a:rPr dirty="0" sz="1800" spc="20">
                <a:solidFill>
                  <a:srgbClr val="FFFFFF"/>
                </a:solidFill>
                <a:latin typeface="Times New Roman"/>
                <a:cs typeface="Times New Roman"/>
              </a:rPr>
              <a:t>у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зе</a:t>
            </a:r>
            <a:r>
              <a:rPr dirty="0" sz="1800" spc="-15">
                <a:solidFill>
                  <a:srgbClr val="FFFFFF"/>
                </a:solidFill>
                <a:latin typeface="Times New Roman"/>
                <a:cs typeface="Times New Roman"/>
              </a:rPr>
              <a:t>й</a:t>
            </a:r>
            <a:r>
              <a:rPr dirty="0" sz="1800" spc="35">
                <a:solidFill>
                  <a:srgbClr val="FFFFFF"/>
                </a:solidFill>
                <a:latin typeface="Times New Roman"/>
                <a:cs typeface="Times New Roman"/>
              </a:rPr>
              <a:t>т</a:t>
            </a: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эй  </a:t>
            </a:r>
            <a:r>
              <a:rPr dirty="0" sz="1800" spc="-55">
                <a:solidFill>
                  <a:srgbClr val="FFFFFF"/>
                </a:solidFill>
                <a:latin typeface="Times New Roman"/>
                <a:cs typeface="Times New Roman"/>
              </a:rPr>
              <a:t>М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он</a:t>
            </a:r>
            <a:r>
              <a:rPr dirty="0" sz="1800" spc="-45">
                <a:solidFill>
                  <a:srgbClr val="FFFFFF"/>
                </a:solidFill>
                <a:latin typeface="Times New Roman"/>
                <a:cs typeface="Times New Roman"/>
              </a:rPr>
              <a:t>г</a:t>
            </a:r>
            <a:r>
              <a:rPr dirty="0" sz="1800" spc="-25">
                <a:solidFill>
                  <a:srgbClr val="FFFFFF"/>
                </a:solidFill>
                <a:latin typeface="Times New Roman"/>
                <a:cs typeface="Times New Roman"/>
              </a:rPr>
              <a:t>о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л</a:t>
            </a:r>
            <a:r>
              <a:rPr dirty="0" sz="1800" spc="-20">
                <a:solidFill>
                  <a:srgbClr val="FFFFFF"/>
                </a:solidFill>
                <a:latin typeface="Times New Roman"/>
                <a:cs typeface="Times New Roman"/>
              </a:rPr>
              <a:t>ч</a:t>
            </a:r>
            <a:r>
              <a:rPr dirty="0" sz="1800" spc="10">
                <a:solidFill>
                  <a:srgbClr val="FFFFFF"/>
                </a:solidFill>
                <a:latin typeface="Times New Roman"/>
                <a:cs typeface="Times New Roman"/>
              </a:rPr>
              <a:t>у</a:t>
            </a:r>
            <a:r>
              <a:rPr dirty="0" sz="1800" spc="-100">
                <a:solidFill>
                  <a:srgbClr val="FFFFFF"/>
                </a:solidFill>
                <a:latin typeface="Times New Roman"/>
                <a:cs typeface="Times New Roman"/>
              </a:rPr>
              <a:t>у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дын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751070" y="3058795"/>
            <a:ext cx="324802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239520" algn="l"/>
                <a:tab pos="2319655" algn="l"/>
              </a:tabLst>
            </a:pPr>
            <a:r>
              <a:rPr dirty="0" sz="1800" spc="-10">
                <a:solidFill>
                  <a:srgbClr val="FFFFFF"/>
                </a:solidFill>
                <a:latin typeface="Times New Roman"/>
                <a:cs typeface="Times New Roman"/>
              </a:rPr>
              <a:t>уламжлалт </a:t>
            </a: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аж </a:t>
            </a:r>
            <a:r>
              <a:rPr dirty="0" sz="1800" spc="-15">
                <a:solidFill>
                  <a:srgbClr val="FFFFFF"/>
                </a:solidFill>
                <a:latin typeface="Times New Roman"/>
                <a:cs typeface="Times New Roman"/>
              </a:rPr>
              <a:t>ахуй,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соёл </a:t>
            </a:r>
            <a:r>
              <a:rPr dirty="0" sz="1800" spc="-20">
                <a:solidFill>
                  <a:srgbClr val="FFFFFF"/>
                </a:solidFill>
                <a:latin typeface="Times New Roman"/>
                <a:cs typeface="Times New Roman"/>
              </a:rPr>
              <a:t>сэдэвт 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үз</a:t>
            </a:r>
            <a:r>
              <a:rPr dirty="0" sz="1800" spc="-10">
                <a:solidFill>
                  <a:srgbClr val="FFFFFF"/>
                </a:solidFill>
                <a:latin typeface="Times New Roman"/>
                <a:cs typeface="Times New Roman"/>
              </a:rPr>
              <a:t>э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с</a:t>
            </a:r>
            <a:r>
              <a:rPr dirty="0" sz="1800" spc="5">
                <a:solidFill>
                  <a:srgbClr val="FFFFFF"/>
                </a:solidFill>
                <a:latin typeface="Times New Roman"/>
                <a:cs typeface="Times New Roman"/>
              </a:rPr>
              <a:t>г</a:t>
            </a:r>
            <a:r>
              <a:rPr dirty="0" sz="1800" spc="-40">
                <a:solidFill>
                  <a:srgbClr val="FFFFFF"/>
                </a:solidFill>
                <a:latin typeface="Times New Roman"/>
                <a:cs typeface="Times New Roman"/>
              </a:rPr>
              <a:t>э</a:t>
            </a:r>
            <a:r>
              <a:rPr dirty="0" sz="1800" spc="10">
                <a:solidFill>
                  <a:srgbClr val="FFFFFF"/>
                </a:solidFill>
                <a:latin typeface="Times New Roman"/>
                <a:cs typeface="Times New Roman"/>
              </a:rPr>
              <a:t>л</a:t>
            </a: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э</a:t>
            </a:r>
            <a:r>
              <a:rPr dirty="0" sz="1800" spc="-10">
                <a:solidFill>
                  <a:srgbClr val="FFFFFF"/>
                </a:solidFill>
                <a:latin typeface="Times New Roman"/>
                <a:cs typeface="Times New Roman"/>
              </a:rPr>
              <a:t>н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г	</a:t>
            </a:r>
            <a:r>
              <a:rPr dirty="0" sz="1800" spc="40">
                <a:solidFill>
                  <a:srgbClr val="FFFFFF"/>
                </a:solidFill>
                <a:latin typeface="Times New Roman"/>
                <a:cs typeface="Times New Roman"/>
              </a:rPr>
              <a:t>д</a:t>
            </a: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э</a:t>
            </a:r>
            <a:r>
              <a:rPr dirty="0" sz="1800" spc="-110">
                <a:solidFill>
                  <a:srgbClr val="FFFFFF"/>
                </a:solidFill>
                <a:latin typeface="Times New Roman"/>
                <a:cs typeface="Times New Roman"/>
              </a:rPr>
              <a:t>г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л</a:t>
            </a:r>
            <a:r>
              <a:rPr dirty="0" sz="1800" spc="-40">
                <a:solidFill>
                  <a:srgbClr val="FFFFFF"/>
                </a:solidFill>
                <a:latin typeface="Times New Roman"/>
                <a:cs typeface="Times New Roman"/>
              </a:rPr>
              <a:t>э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л</a:t>
            </a:r>
            <a:r>
              <a:rPr dirty="0" sz="1800" spc="5">
                <a:solidFill>
                  <a:srgbClr val="FFFFFF"/>
                </a:solidFill>
                <a:latin typeface="Times New Roman"/>
                <a:cs typeface="Times New Roman"/>
              </a:rPr>
              <a:t>э</a:t>
            </a: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э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.	</a:t>
            </a: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Гэ</a:t>
            </a:r>
            <a:r>
              <a:rPr dirty="0" sz="1800" spc="40">
                <a:solidFill>
                  <a:srgbClr val="FFFFFF"/>
                </a:solidFill>
                <a:latin typeface="Times New Roman"/>
                <a:cs typeface="Times New Roman"/>
              </a:rPr>
              <a:t>р</a:t>
            </a: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ээ</a:t>
            </a:r>
            <a:r>
              <a:rPr dirty="0" sz="1800" spc="10">
                <a:solidFill>
                  <a:srgbClr val="FFFFFF"/>
                </a:solidFill>
                <a:latin typeface="Times New Roman"/>
                <a:cs typeface="Times New Roman"/>
              </a:rPr>
              <a:t>н</a:t>
            </a: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ий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770879" y="3607689"/>
            <a:ext cx="222948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87705" algn="l"/>
                <a:tab pos="2101850" algn="l"/>
              </a:tabLst>
            </a:pPr>
            <a:r>
              <a:rPr dirty="0" sz="1800" spc="-75">
                <a:solidFill>
                  <a:srgbClr val="FFFFFF"/>
                </a:solidFill>
                <a:latin typeface="Times New Roman"/>
                <a:cs typeface="Times New Roman"/>
              </a:rPr>
              <a:t>х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оёр	бай</a:t>
            </a:r>
            <a:r>
              <a:rPr dirty="0" sz="1800" spc="-10">
                <a:solidFill>
                  <a:srgbClr val="FFFFFF"/>
                </a:solidFill>
                <a:latin typeface="Times New Roman"/>
                <a:cs typeface="Times New Roman"/>
              </a:rPr>
              <a:t>г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у</a:t>
            </a:r>
            <a:r>
              <a:rPr dirty="0" sz="1800" spc="-75">
                <a:solidFill>
                  <a:srgbClr val="FFFFFF"/>
                </a:solidFill>
                <a:latin typeface="Times New Roman"/>
                <a:cs typeface="Times New Roman"/>
              </a:rPr>
              <a:t>у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лл</a:t>
            </a:r>
            <a:r>
              <a:rPr dirty="0" sz="1800" spc="5">
                <a:solidFill>
                  <a:srgbClr val="FFFFFF"/>
                </a:solidFill>
                <a:latin typeface="Times New Roman"/>
                <a:cs typeface="Times New Roman"/>
              </a:rPr>
              <a:t>а</a:t>
            </a:r>
            <a:r>
              <a:rPr dirty="0" sz="1800" spc="-10">
                <a:solidFill>
                  <a:srgbClr val="FFFFFF"/>
                </a:solidFill>
                <a:latin typeface="Times New Roman"/>
                <a:cs typeface="Times New Roman"/>
              </a:rPr>
              <a:t>г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а	1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751070" y="3607689"/>
            <a:ext cx="852805" cy="848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хүрээнд  жилийн  а</a:t>
            </a:r>
            <a:r>
              <a:rPr dirty="0" sz="1800" spc="5">
                <a:solidFill>
                  <a:srgbClr val="FFFFFF"/>
                </a:solidFill>
                <a:latin typeface="Times New Roman"/>
                <a:cs typeface="Times New Roman"/>
              </a:rPr>
              <a:t>ж</a:t>
            </a: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илл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ах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854700" y="3882008"/>
            <a:ext cx="119126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5">
                <a:solidFill>
                  <a:srgbClr val="FFFFFF"/>
                </a:solidFill>
                <a:latin typeface="Times New Roman"/>
                <a:cs typeface="Times New Roman"/>
              </a:rPr>
              <a:t>хугацаанд</a:t>
            </a:r>
            <a:endParaRPr sz="1800">
              <a:latin typeface="Times New Roman"/>
              <a:cs typeface="Times New Roman"/>
            </a:endParaRPr>
          </a:p>
          <a:p>
            <a:pPr marL="65405">
              <a:lnSpc>
                <a:spcPct val="100000"/>
              </a:lnSpc>
              <a:tabLst>
                <a:tab pos="1063625" algn="l"/>
              </a:tabLst>
            </a:pP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бө</a:t>
            </a:r>
            <a:r>
              <a:rPr dirty="0" sz="1800" spc="-15">
                <a:solidFill>
                  <a:srgbClr val="FFFFFF"/>
                </a:solidFill>
                <a:latin typeface="Times New Roman"/>
                <a:cs typeface="Times New Roman"/>
              </a:rPr>
              <a:t>г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өөд	6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751070" y="4430648"/>
            <a:ext cx="141224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үз</a:t>
            </a:r>
            <a:r>
              <a:rPr dirty="0" sz="1800" spc="-10">
                <a:solidFill>
                  <a:srgbClr val="FFFFFF"/>
                </a:solidFill>
                <a:latin typeface="Times New Roman"/>
                <a:cs typeface="Times New Roman"/>
              </a:rPr>
              <a:t>э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с</a:t>
            </a:r>
            <a:r>
              <a:rPr dirty="0" sz="1800" spc="5">
                <a:solidFill>
                  <a:srgbClr val="FFFFFF"/>
                </a:solidFill>
                <a:latin typeface="Times New Roman"/>
                <a:cs typeface="Times New Roman"/>
              </a:rPr>
              <a:t>г</a:t>
            </a:r>
            <a:r>
              <a:rPr dirty="0" sz="1800" spc="-40">
                <a:solidFill>
                  <a:srgbClr val="FFFFFF"/>
                </a:solidFill>
                <a:latin typeface="Times New Roman"/>
                <a:cs typeface="Times New Roman"/>
              </a:rPr>
              <a:t>э</a:t>
            </a:r>
            <a:r>
              <a:rPr dirty="0" sz="1800" spc="10">
                <a:solidFill>
                  <a:srgbClr val="FFFFFF"/>
                </a:solidFill>
                <a:latin typeface="Times New Roman"/>
                <a:cs typeface="Times New Roman"/>
              </a:rPr>
              <a:t>л</a:t>
            </a: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э</a:t>
            </a:r>
            <a:r>
              <a:rPr dirty="0" sz="1800" spc="-10">
                <a:solidFill>
                  <a:srgbClr val="FFFFFF"/>
                </a:solidFill>
                <a:latin typeface="Times New Roman"/>
                <a:cs typeface="Times New Roman"/>
              </a:rPr>
              <a:t>н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г</a:t>
            </a: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и</a:t>
            </a:r>
            <a:r>
              <a:rPr dirty="0" sz="1800" spc="-10">
                <a:solidFill>
                  <a:srgbClr val="FFFFFF"/>
                </a:solidFill>
                <a:latin typeface="Times New Roman"/>
                <a:cs typeface="Times New Roman"/>
              </a:rPr>
              <a:t>й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н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176007" y="3882008"/>
            <a:ext cx="824865" cy="848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86690" marR="5080" indent="-173990">
              <a:lnSpc>
                <a:spcPct val="100000"/>
              </a:lnSpc>
              <a:spcBef>
                <a:spcPts val="100"/>
              </a:spcBef>
            </a:pPr>
            <a:r>
              <a:rPr dirty="0" sz="1800" spc="-25">
                <a:solidFill>
                  <a:srgbClr val="FFFFFF"/>
                </a:solidFill>
                <a:latin typeface="Times New Roman"/>
                <a:cs typeface="Times New Roman"/>
              </a:rPr>
              <a:t>х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ам</a:t>
            </a:r>
            <a:r>
              <a:rPr dirty="0" sz="1800" spc="30">
                <a:solidFill>
                  <a:srgbClr val="FFFFFF"/>
                </a:solidFill>
                <a:latin typeface="Times New Roman"/>
                <a:cs typeface="Times New Roman"/>
              </a:rPr>
              <a:t>т</a:t>
            </a:r>
            <a:r>
              <a:rPr dirty="0" sz="1800" spc="-15">
                <a:solidFill>
                  <a:srgbClr val="FFFFFF"/>
                </a:solidFill>
                <a:latin typeface="Times New Roman"/>
                <a:cs typeface="Times New Roman"/>
              </a:rPr>
              <a:t>р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ан  </a:t>
            </a:r>
            <a:r>
              <a:rPr dirty="0" sz="1800" spc="25">
                <a:solidFill>
                  <a:srgbClr val="FFFFFF"/>
                </a:solidFill>
                <a:latin typeface="Times New Roman"/>
                <a:cs typeface="Times New Roman"/>
              </a:rPr>
              <a:t>с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араас  </a:t>
            </a:r>
            <a:r>
              <a:rPr dirty="0" sz="1800" spc="-10">
                <a:solidFill>
                  <a:srgbClr val="FFFFFF"/>
                </a:solidFill>
                <a:latin typeface="Times New Roman"/>
                <a:cs typeface="Times New Roman"/>
              </a:rPr>
              <a:t>сэдэв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751070" y="4704969"/>
            <a:ext cx="254571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solidFill>
                  <a:srgbClr val="FFFFFF"/>
                </a:solidFill>
                <a:latin typeface="Times New Roman"/>
                <a:cs typeface="Times New Roman"/>
              </a:rPr>
              <a:t>шинэчлэгдэнэ </a:t>
            </a:r>
            <a:r>
              <a:rPr dirty="0" sz="1800" spc="-15">
                <a:solidFill>
                  <a:srgbClr val="FFFFFF"/>
                </a:solidFill>
                <a:latin typeface="Times New Roman"/>
                <a:cs typeface="Times New Roman"/>
              </a:rPr>
              <a:t>дэглэгдэнэ.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4571999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329554" y="793241"/>
            <a:ext cx="235267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solidFill>
                  <a:srgbClr val="EBEBEB"/>
                </a:solidFill>
                <a:latin typeface="Times New Roman"/>
                <a:cs typeface="Times New Roman"/>
              </a:rPr>
              <a:t>Чингисийн </a:t>
            </a:r>
            <a:r>
              <a:rPr dirty="0" sz="1800">
                <a:solidFill>
                  <a:srgbClr val="EBEBEB"/>
                </a:solidFill>
                <a:latin typeface="Times New Roman"/>
                <a:cs typeface="Times New Roman"/>
              </a:rPr>
              <a:t>үрсийн</a:t>
            </a:r>
            <a:r>
              <a:rPr dirty="0" sz="1800" spc="-80">
                <a:solidFill>
                  <a:srgbClr val="EBEBEB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EBEBEB"/>
                </a:solidFill>
                <a:latin typeface="Times New Roman"/>
                <a:cs typeface="Times New Roman"/>
              </a:rPr>
              <a:t>баяр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354965" algn="l"/>
                <a:tab pos="1233170" algn="l"/>
              </a:tabLst>
            </a:pPr>
            <a:r>
              <a:rPr dirty="0" sz="1600" spc="270">
                <a:solidFill>
                  <a:srgbClr val="89D0D5"/>
                </a:solidFill>
                <a:latin typeface="Arial"/>
                <a:cs typeface="Arial"/>
              </a:rPr>
              <a:t></a:t>
            </a:r>
            <a:r>
              <a:rPr dirty="0" sz="1600" spc="270">
                <a:solidFill>
                  <a:srgbClr val="89D0D5"/>
                </a:solidFill>
                <a:latin typeface="Arial"/>
                <a:cs typeface="Arial"/>
              </a:rPr>
              <a:t>	</a:t>
            </a:r>
            <a:r>
              <a:rPr dirty="0" spc="-5"/>
              <a:t>Э</a:t>
            </a:r>
            <a:r>
              <a:rPr dirty="0"/>
              <a:t>х</a:t>
            </a:r>
            <a:r>
              <a:rPr dirty="0"/>
              <a:t>	</a:t>
            </a:r>
            <a:r>
              <a:rPr dirty="0"/>
              <a:t>үрси</a:t>
            </a:r>
            <a:r>
              <a:rPr dirty="0" spc="-10"/>
              <a:t>й</a:t>
            </a:r>
            <a:r>
              <a:rPr dirty="0"/>
              <a:t>н</a:t>
            </a:r>
            <a:endParaRPr sz="16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281040" y="1852625"/>
            <a:ext cx="1517015" cy="33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-20">
                <a:solidFill>
                  <a:srgbClr val="FFFFFF"/>
                </a:solidFill>
                <a:latin typeface="Times New Roman"/>
                <a:cs typeface="Times New Roman"/>
              </a:rPr>
              <a:t>тохиолдуулан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281040" y="2158111"/>
            <a:ext cx="1818005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172210" algn="l"/>
              </a:tabLst>
            </a:pPr>
            <a:r>
              <a:rPr dirty="0" sz="2000" spc="-20">
                <a:solidFill>
                  <a:srgbClr val="FFFFFF"/>
                </a:solidFill>
                <a:latin typeface="Times New Roman"/>
                <a:cs typeface="Times New Roman"/>
              </a:rPr>
              <a:t>х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аа</a:t>
            </a:r>
            <a:r>
              <a:rPr dirty="0" sz="2000" spc="-10">
                <a:solidFill>
                  <a:srgbClr val="FFFFFF"/>
                </a:solidFill>
                <a:latin typeface="Times New Roman"/>
                <a:cs typeface="Times New Roman"/>
              </a:rPr>
              <a:t>н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ы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dirty="0" sz="2000" spc="-10">
                <a:solidFill>
                  <a:srgbClr val="FFFFFF"/>
                </a:solidFill>
                <a:latin typeface="Times New Roman"/>
                <a:cs typeface="Times New Roman"/>
              </a:rPr>
              <a:t>м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ор</a:t>
            </a:r>
            <a:r>
              <a:rPr dirty="0" sz="2000" spc="-75">
                <a:solidFill>
                  <a:srgbClr val="FFFFFF"/>
                </a:solidFill>
                <a:latin typeface="Times New Roman"/>
                <a:cs typeface="Times New Roman"/>
              </a:rPr>
              <a:t>ь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т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281040" y="2462911"/>
            <a:ext cx="1271905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-10">
                <a:solidFill>
                  <a:srgbClr val="FFFFFF"/>
                </a:solidFill>
                <a:latin typeface="Times New Roman"/>
                <a:cs typeface="Times New Roman"/>
              </a:rPr>
              <a:t>цогцолборт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155942" y="1548130"/>
            <a:ext cx="1148715" cy="15506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r" marL="12700" marR="5080" indent="359410">
              <a:lnSpc>
                <a:spcPct val="100000"/>
              </a:lnSpc>
              <a:spcBef>
                <a:spcPts val="105"/>
              </a:spcBef>
            </a:pP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баярыг 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Чи</a:t>
            </a:r>
            <a:r>
              <a:rPr dirty="0" sz="2000" spc="-10">
                <a:solidFill>
                  <a:srgbClr val="FFFFFF"/>
                </a:solidFill>
                <a:latin typeface="Times New Roman"/>
                <a:cs typeface="Times New Roman"/>
              </a:rPr>
              <a:t>н</a:t>
            </a:r>
            <a:r>
              <a:rPr dirty="0" sz="2000" spc="-5">
                <a:solidFill>
                  <a:srgbClr val="FFFFFF"/>
                </a:solidFill>
                <a:latin typeface="Times New Roman"/>
                <a:cs typeface="Times New Roman"/>
              </a:rPr>
              <a:t>гис 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хө</a:t>
            </a:r>
            <a:r>
              <a:rPr dirty="0" sz="2000" spc="-10">
                <a:solidFill>
                  <a:srgbClr val="FFFFFF"/>
                </a:solidFill>
                <a:latin typeface="Times New Roman"/>
                <a:cs typeface="Times New Roman"/>
              </a:rPr>
              <a:t>ш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өө  хө</a:t>
            </a:r>
            <a:r>
              <a:rPr dirty="0" sz="2000" spc="-15">
                <a:solidFill>
                  <a:srgbClr val="FFFFFF"/>
                </a:solidFill>
                <a:latin typeface="Times New Roman"/>
                <a:cs typeface="Times New Roman"/>
              </a:rPr>
              <a:t>т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өл</a:t>
            </a:r>
            <a:r>
              <a:rPr dirty="0" sz="2000" spc="-10">
                <a:solidFill>
                  <a:srgbClr val="FFFFFF"/>
                </a:solidFill>
                <a:latin typeface="Times New Roman"/>
                <a:cs typeface="Times New Roman"/>
              </a:rPr>
              <a:t>б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ө</a:t>
            </a:r>
            <a:r>
              <a:rPr dirty="0" sz="2000" spc="-25">
                <a:solidFill>
                  <a:srgbClr val="FFFFFF"/>
                </a:solidFill>
                <a:latin typeface="Times New Roman"/>
                <a:cs typeface="Times New Roman"/>
              </a:rPr>
              <a:t>р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т  а</a:t>
            </a:r>
            <a:r>
              <a:rPr dirty="0" sz="2000" spc="-10">
                <a:solidFill>
                  <a:srgbClr val="FFFFFF"/>
                </a:solidFill>
                <a:latin typeface="Times New Roman"/>
                <a:cs typeface="Times New Roman"/>
              </a:rPr>
              <a:t>ж</a:t>
            </a:r>
            <a:r>
              <a:rPr dirty="0" sz="2000" spc="-5">
                <a:solidFill>
                  <a:srgbClr val="FFFFFF"/>
                </a:solidFill>
                <a:latin typeface="Times New Roman"/>
                <a:cs typeface="Times New Roman"/>
              </a:rPr>
              <a:t>илла</a:t>
            </a:r>
            <a:r>
              <a:rPr dirty="0" sz="2000" spc="-10">
                <a:solidFill>
                  <a:srgbClr val="FFFFFF"/>
                </a:solidFill>
                <a:latin typeface="Times New Roman"/>
                <a:cs typeface="Times New Roman"/>
              </a:rPr>
              <a:t>г</a:t>
            </a:r>
            <a:r>
              <a:rPr dirty="0" sz="2000" spc="5">
                <a:solidFill>
                  <a:srgbClr val="FFFFFF"/>
                </a:solidFill>
                <a:latin typeface="Times New Roman"/>
                <a:cs typeface="Times New Roman"/>
              </a:rPr>
              <a:t>а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а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281040" y="2767711"/>
            <a:ext cx="1452245" cy="6356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  <a:tabLst>
                <a:tab pos="1048385" algn="l"/>
              </a:tabLst>
            </a:pPr>
            <a:r>
              <a:rPr dirty="0" sz="2000" spc="-5">
                <a:solidFill>
                  <a:srgbClr val="FFFFFF"/>
                </a:solidFill>
                <a:latin typeface="Times New Roman"/>
                <a:cs typeface="Times New Roman"/>
              </a:rPr>
              <a:t>эв</a:t>
            </a:r>
            <a:r>
              <a:rPr dirty="0" sz="2000" spc="-10">
                <a:solidFill>
                  <a:srgbClr val="FFFFFF"/>
                </a:solidFill>
                <a:latin typeface="Times New Roman"/>
                <a:cs typeface="Times New Roman"/>
              </a:rPr>
              <a:t>е</a:t>
            </a:r>
            <a:r>
              <a:rPr dirty="0" sz="2000" spc="-5">
                <a:solidFill>
                  <a:srgbClr val="FFFFFF"/>
                </a:solidFill>
                <a:latin typeface="Times New Roman"/>
                <a:cs typeface="Times New Roman"/>
              </a:rPr>
              <a:t>н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т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үйл  </a:t>
            </a:r>
            <a:r>
              <a:rPr dirty="0" sz="2000" spc="-10">
                <a:solidFill>
                  <a:srgbClr val="FFFFFF"/>
                </a:solidFill>
                <a:latin typeface="Times New Roman"/>
                <a:cs typeface="Times New Roman"/>
              </a:rPr>
              <a:t>зохион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235065" y="3072511"/>
            <a:ext cx="1292225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бай</a:t>
            </a:r>
            <a:r>
              <a:rPr dirty="0" sz="2000" spc="-15">
                <a:solidFill>
                  <a:srgbClr val="FFFFFF"/>
                </a:solidFill>
                <a:latin typeface="Times New Roman"/>
                <a:cs typeface="Times New Roman"/>
              </a:rPr>
              <a:t>г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у</a:t>
            </a:r>
            <a:r>
              <a:rPr dirty="0" sz="2000" spc="-100">
                <a:solidFill>
                  <a:srgbClr val="FFFFFF"/>
                </a:solidFill>
                <a:latin typeface="Times New Roman"/>
                <a:cs typeface="Times New Roman"/>
              </a:rPr>
              <a:t>у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л</a:t>
            </a:r>
            <a:r>
              <a:rPr dirty="0" sz="2000" spc="-10">
                <a:solidFill>
                  <a:srgbClr val="FFFFFF"/>
                </a:solidFill>
                <a:latin typeface="Times New Roman"/>
                <a:cs typeface="Times New Roman"/>
              </a:rPr>
              <a:t>л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а</a:t>
            </a:r>
            <a:r>
              <a:rPr dirty="0" sz="2000" spc="-5">
                <a:solidFill>
                  <a:srgbClr val="FFFFFF"/>
                </a:solidFill>
                <a:latin typeface="Times New Roman"/>
                <a:cs typeface="Times New Roman"/>
              </a:rPr>
              <a:t>а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281040" y="3377006"/>
            <a:ext cx="1395095" cy="33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үйл</a:t>
            </a:r>
            <a:r>
              <a:rPr dirty="0" sz="2000" spc="-10">
                <a:solidFill>
                  <a:srgbClr val="FFFFFF"/>
                </a:solidFill>
                <a:latin typeface="Times New Roman"/>
                <a:cs typeface="Times New Roman"/>
              </a:rPr>
              <a:t>ч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лүүлэгч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542913" y="3682365"/>
            <a:ext cx="887094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15">
                <a:solidFill>
                  <a:srgbClr val="FFFFFF"/>
                </a:solidFill>
                <a:latin typeface="Times New Roman"/>
                <a:cs typeface="Times New Roman"/>
              </a:rPr>
              <a:t>Баянгол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567421" y="3072511"/>
            <a:ext cx="737870" cy="94106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12700" marR="5080" indent="141605">
              <a:lnSpc>
                <a:spcPct val="100000"/>
              </a:lnSpc>
              <a:spcBef>
                <a:spcPts val="105"/>
              </a:spcBef>
            </a:pPr>
            <a:r>
              <a:rPr dirty="0" sz="2000" spc="-5">
                <a:solidFill>
                  <a:srgbClr val="FFFFFF"/>
                </a:solidFill>
                <a:latin typeface="Times New Roman"/>
                <a:cs typeface="Times New Roman"/>
              </a:rPr>
              <a:t>Ни</a:t>
            </a:r>
            <a:r>
              <a:rPr dirty="0" sz="2000" spc="5">
                <a:solidFill>
                  <a:srgbClr val="FFFFFF"/>
                </a:solidFill>
                <a:latin typeface="Times New Roman"/>
                <a:cs typeface="Times New Roman"/>
              </a:rPr>
              <a:t>й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т  </a:t>
            </a:r>
            <a:r>
              <a:rPr dirty="0" sz="2000" spc="-5">
                <a:solidFill>
                  <a:srgbClr val="FFFFFF"/>
                </a:solidFill>
                <a:latin typeface="Times New Roman"/>
                <a:cs typeface="Times New Roman"/>
              </a:rPr>
              <a:t>н</a:t>
            </a:r>
            <a:r>
              <a:rPr dirty="0" sz="2000" spc="-10">
                <a:solidFill>
                  <a:srgbClr val="FFFFFF"/>
                </a:solidFill>
                <a:latin typeface="Times New Roman"/>
                <a:cs typeface="Times New Roman"/>
              </a:rPr>
              <a:t>а</a:t>
            </a:r>
            <a:r>
              <a:rPr dirty="0" sz="2000" spc="-25">
                <a:solidFill>
                  <a:srgbClr val="FFFFFF"/>
                </a:solidFill>
                <a:latin typeface="Times New Roman"/>
                <a:cs typeface="Times New Roman"/>
              </a:rPr>
              <a:t>р</a:t>
            </a:r>
            <a:r>
              <a:rPr dirty="0" sz="2000" spc="20">
                <a:solidFill>
                  <a:srgbClr val="FFFFFF"/>
                </a:solidFill>
                <a:latin typeface="Times New Roman"/>
                <a:cs typeface="Times New Roman"/>
              </a:rPr>
              <a:t>т</a:t>
            </a:r>
            <a:r>
              <a:rPr dirty="0" sz="2000" spc="-15">
                <a:solidFill>
                  <a:srgbClr val="FFFFFF"/>
                </a:solidFill>
                <a:latin typeface="Times New Roman"/>
                <a:cs typeface="Times New Roman"/>
              </a:rPr>
              <a:t>а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а  </a:t>
            </a:r>
            <a:r>
              <a:rPr dirty="0" sz="2000" spc="-20">
                <a:solidFill>
                  <a:srgbClr val="FFFFFF"/>
                </a:solidFill>
                <a:latin typeface="Times New Roman"/>
                <a:cs typeface="Times New Roman"/>
              </a:rPr>
              <a:t>хотел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281040" y="3682365"/>
            <a:ext cx="1141095" cy="940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000" spc="-15">
                <a:solidFill>
                  <a:srgbClr val="FFFFFF"/>
                </a:solidFill>
                <a:latin typeface="Times New Roman"/>
                <a:cs typeface="Times New Roman"/>
              </a:rPr>
              <a:t>зориулан  </a:t>
            </a:r>
            <a:r>
              <a:rPr dirty="0" sz="2000" spc="5">
                <a:solidFill>
                  <a:srgbClr val="FFFFFF"/>
                </a:solidFill>
                <a:latin typeface="Times New Roman"/>
                <a:cs typeface="Times New Roman"/>
              </a:rPr>
              <a:t>ресорттай  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х</a:t>
            </a:r>
            <a:r>
              <a:rPr dirty="0" sz="2000" spc="10">
                <a:solidFill>
                  <a:srgbClr val="FFFFFF"/>
                </a:solidFill>
                <a:latin typeface="Times New Roman"/>
                <a:cs typeface="Times New Roman"/>
              </a:rPr>
              <a:t>ө</a:t>
            </a:r>
            <a:r>
              <a:rPr dirty="0" sz="2000" spc="-5">
                <a:solidFill>
                  <a:srgbClr val="FFFFFF"/>
                </a:solidFill>
                <a:latin typeface="Times New Roman"/>
                <a:cs typeface="Times New Roman"/>
              </a:rPr>
              <a:t>н</a:t>
            </a:r>
            <a:r>
              <a:rPr dirty="0" sz="2000" spc="-15">
                <a:solidFill>
                  <a:srgbClr val="FFFFFF"/>
                </a:solidFill>
                <a:latin typeface="Times New Roman"/>
                <a:cs typeface="Times New Roman"/>
              </a:rPr>
              <a:t>г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өл</a:t>
            </a:r>
            <a:r>
              <a:rPr dirty="0" sz="2000" spc="5">
                <a:solidFill>
                  <a:srgbClr val="FFFFFF"/>
                </a:solidFill>
                <a:latin typeface="Times New Roman"/>
                <a:cs typeface="Times New Roman"/>
              </a:rPr>
              <a:t>ө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лт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944106" y="3987165"/>
            <a:ext cx="1359535" cy="6356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446405">
              <a:lnSpc>
                <a:spcPct val="100000"/>
              </a:lnSpc>
              <a:spcBef>
                <a:spcPts val="100"/>
              </a:spcBef>
            </a:pPr>
            <a:r>
              <a:rPr dirty="0" sz="2000" spc="-20">
                <a:solidFill>
                  <a:srgbClr val="FFFFFF"/>
                </a:solidFill>
                <a:latin typeface="Times New Roman"/>
                <a:cs typeface="Times New Roman"/>
              </a:rPr>
              <a:t>х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а</a:t>
            </a:r>
            <a:r>
              <a:rPr dirty="0" sz="2000" spc="-10">
                <a:solidFill>
                  <a:srgbClr val="FFFFFF"/>
                </a:solidFill>
                <a:latin typeface="Times New Roman"/>
                <a:cs typeface="Times New Roman"/>
              </a:rPr>
              <a:t>м</a:t>
            </a:r>
            <a:r>
              <a:rPr dirty="0" sz="2000" spc="10">
                <a:solidFill>
                  <a:srgbClr val="FFFFFF"/>
                </a:solidFill>
                <a:latin typeface="Times New Roman"/>
                <a:cs typeface="Times New Roman"/>
              </a:rPr>
              <a:t>т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ран  ура</a:t>
            </a:r>
            <a:r>
              <a:rPr dirty="0" sz="2000" spc="-10">
                <a:solidFill>
                  <a:srgbClr val="FFFFFF"/>
                </a:solidFill>
                <a:latin typeface="Times New Roman"/>
                <a:cs typeface="Times New Roman"/>
              </a:rPr>
              <a:t>м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шу</a:t>
            </a:r>
            <a:r>
              <a:rPr dirty="0" sz="2000" spc="-105">
                <a:solidFill>
                  <a:srgbClr val="FFFFFF"/>
                </a:solidFill>
                <a:latin typeface="Times New Roman"/>
                <a:cs typeface="Times New Roman"/>
              </a:rPr>
              <a:t>у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л</a:t>
            </a:r>
            <a:r>
              <a:rPr dirty="0" sz="2000" spc="15">
                <a:solidFill>
                  <a:srgbClr val="FFFFFF"/>
                </a:solidFill>
                <a:latin typeface="Times New Roman"/>
                <a:cs typeface="Times New Roman"/>
              </a:rPr>
              <a:t>а</a:t>
            </a: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л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281040" y="4596765"/>
            <a:ext cx="223393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>
                <a:solidFill>
                  <a:srgbClr val="FFFFFF"/>
                </a:solidFill>
                <a:latin typeface="Times New Roman"/>
                <a:cs typeface="Times New Roman"/>
              </a:rPr>
              <a:t>мөн </a:t>
            </a:r>
            <a:r>
              <a:rPr dirty="0" sz="2000" spc="5">
                <a:solidFill>
                  <a:srgbClr val="FFFFFF"/>
                </a:solidFill>
                <a:latin typeface="Times New Roman"/>
                <a:cs typeface="Times New Roman"/>
              </a:rPr>
              <a:t>санал</a:t>
            </a:r>
            <a:r>
              <a:rPr dirty="0" sz="2000" spc="-6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FFFFFF"/>
                </a:solidFill>
                <a:latin typeface="Times New Roman"/>
                <a:cs typeface="Times New Roman"/>
              </a:rPr>
              <a:t>болголоо.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0" y="1143000"/>
            <a:ext cx="6096000" cy="449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6627" y="698372"/>
            <a:ext cx="191262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ГЭР 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БААЗЫН</a:t>
            </a:r>
            <a:r>
              <a:rPr dirty="0" sz="140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15">
                <a:solidFill>
                  <a:srgbClr val="FFFFFF"/>
                </a:solidFill>
                <a:latin typeface="Arial"/>
                <a:cs typeface="Arial"/>
              </a:rPr>
              <a:t>ЗАСВАР</a:t>
            </a:r>
            <a:endParaRPr sz="14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581400" y="1382267"/>
            <a:ext cx="2438400" cy="23606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627887" y="1371600"/>
            <a:ext cx="2743200" cy="237134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733755" y="4163390"/>
            <a:ext cx="6746875" cy="1093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5"/>
              </a:spcBef>
              <a:buChar char="-"/>
              <a:tabLst>
                <a:tab pos="299085" algn="l"/>
                <a:tab pos="299720" algn="l"/>
              </a:tabLst>
            </a:pP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Дээвэр цөмөрсөн гэрүүдийн дээврийн</a:t>
            </a:r>
            <a:r>
              <a:rPr dirty="0" sz="14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засвар</a:t>
            </a:r>
            <a:endParaRPr sz="140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buChar char="-"/>
              <a:tabLst>
                <a:tab pos="299085" algn="l"/>
                <a:tab pos="299720" algn="l"/>
              </a:tabLst>
            </a:pP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12 гэрийн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дээвэр 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туурга,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бүрээс </a:t>
            </a:r>
            <a:r>
              <a:rPr dirty="0" sz="1400" spc="-15">
                <a:solidFill>
                  <a:srgbClr val="FFFFFF"/>
                </a:solidFill>
                <a:latin typeface="Arial"/>
                <a:cs typeface="Arial"/>
              </a:rPr>
              <a:t>урагдсан 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байсныг 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нөхөж</a:t>
            </a:r>
            <a:r>
              <a:rPr dirty="0" sz="14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тогтоосон.</a:t>
            </a:r>
            <a:endParaRPr sz="140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buChar char="-"/>
              <a:tabLst>
                <a:tab pos="299085" algn="l"/>
                <a:tab pos="299720" algn="l"/>
              </a:tabLst>
            </a:pP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16 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гэрт хаалганы </a:t>
            </a:r>
            <a:r>
              <a:rPr dirty="0" sz="1400" spc="-15">
                <a:solidFill>
                  <a:srgbClr val="FFFFFF"/>
                </a:solidFill>
                <a:latin typeface="Arial"/>
                <a:cs typeface="Arial"/>
              </a:rPr>
              <a:t>дулаалга</a:t>
            </a:r>
            <a:r>
              <a:rPr dirty="0" sz="1400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хийсэн.</a:t>
            </a:r>
            <a:endParaRPr sz="140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buChar char="-"/>
              <a:tabLst>
                <a:tab pos="299085" algn="l"/>
                <a:tab pos="299720" algn="l"/>
              </a:tabLst>
            </a:pP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5 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гэрт 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шалны 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халаалтын 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мэдрэгчтэй</a:t>
            </a:r>
            <a:r>
              <a:rPr dirty="0" sz="14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болгосон.</a:t>
            </a:r>
            <a:endParaRPr sz="140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buChar char="-"/>
              <a:tabLst>
                <a:tab pos="299085" algn="l"/>
                <a:tab pos="299720" algn="l"/>
              </a:tabLst>
            </a:pP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Гэрүүдийн душны </a:t>
            </a:r>
            <a:r>
              <a:rPr dirty="0" sz="1400" spc="-15">
                <a:solidFill>
                  <a:srgbClr val="FFFFFF"/>
                </a:solidFill>
                <a:latin typeface="Arial"/>
                <a:cs typeface="Arial"/>
              </a:rPr>
              <a:t>холигч, 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хөвүүр сольж гэрүүдийн 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шугамын 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хөлдүүг</a:t>
            </a:r>
            <a:r>
              <a:rPr dirty="0" sz="1400" spc="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гаргасан.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329171" y="1371600"/>
            <a:ext cx="2209800" cy="23606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35736" y="2209800"/>
            <a:ext cx="3250691" cy="2438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800600" y="2209800"/>
            <a:ext cx="3048000" cy="2438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28600" y="228600"/>
            <a:ext cx="1219200" cy="12192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916939" y="1699386"/>
            <a:ext cx="4552950" cy="2324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350">
                <a:solidFill>
                  <a:srgbClr val="FFFFFF"/>
                </a:solidFill>
                <a:latin typeface="Arial"/>
                <a:cs typeface="Arial"/>
              </a:rPr>
              <a:t>Гэр </a:t>
            </a:r>
            <a:r>
              <a:rPr dirty="0" sz="1350" spc="-5">
                <a:solidFill>
                  <a:srgbClr val="FFFFFF"/>
                </a:solidFill>
                <a:latin typeface="Arial"/>
                <a:cs typeface="Arial"/>
              </a:rPr>
              <a:t>баазын </a:t>
            </a:r>
            <a:r>
              <a:rPr dirty="0" sz="1350">
                <a:solidFill>
                  <a:srgbClr val="FFFFFF"/>
                </a:solidFill>
                <a:latin typeface="Arial"/>
                <a:cs typeface="Arial"/>
              </a:rPr>
              <a:t>цэвэр </a:t>
            </a:r>
            <a:r>
              <a:rPr dirty="0" sz="1350" spc="-5">
                <a:solidFill>
                  <a:srgbClr val="FFFFFF"/>
                </a:solidFill>
                <a:latin typeface="Arial"/>
                <a:cs typeface="Arial"/>
              </a:rPr>
              <a:t>усны </a:t>
            </a:r>
            <a:r>
              <a:rPr dirty="0" sz="1350" spc="-10">
                <a:solidFill>
                  <a:srgbClr val="FFFFFF"/>
                </a:solidFill>
                <a:latin typeface="Arial"/>
                <a:cs typeface="Arial"/>
              </a:rPr>
              <a:t>шугам </a:t>
            </a:r>
            <a:r>
              <a:rPr dirty="0" sz="1350" spc="-5">
                <a:solidFill>
                  <a:srgbClr val="FFFFFF"/>
                </a:solidFill>
                <a:latin typeface="Arial"/>
                <a:cs typeface="Arial"/>
              </a:rPr>
              <a:t>хоолойг</a:t>
            </a:r>
            <a:r>
              <a:rPr dirty="0" sz="135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350" spc="-10">
                <a:solidFill>
                  <a:srgbClr val="FFFFFF"/>
                </a:solidFill>
                <a:latin typeface="Arial"/>
                <a:cs typeface="Arial"/>
              </a:rPr>
              <a:t>засварласан-цэст</a:t>
            </a:r>
            <a:endParaRPr sz="13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9600" y="457200"/>
            <a:ext cx="2743200" cy="2514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612648" y="3200400"/>
            <a:ext cx="2740152" cy="304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8411" y="1186052"/>
            <a:ext cx="310578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ЧХМХЦ-т 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хийгдсэн 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засварын</a:t>
            </a:r>
            <a:r>
              <a:rPr dirty="0" sz="14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15">
                <a:solidFill>
                  <a:srgbClr val="FFFFFF"/>
                </a:solidFill>
                <a:latin typeface="Arial"/>
                <a:cs typeface="Arial"/>
              </a:rPr>
              <a:t>ажлууд:</a:t>
            </a:r>
            <a:endParaRPr sz="14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9976" y="1853183"/>
            <a:ext cx="2065020" cy="3352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24200" y="1857755"/>
            <a:ext cx="2286000" cy="337718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5899403" y="1853183"/>
            <a:ext cx="2482596" cy="33528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574040" y="5465775"/>
            <a:ext cx="7661909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1. Халаалтын ялтсан 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бойлур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нь 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эвдэрч 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хөшөөний 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халаалт доголдсон </a:t>
            </a:r>
            <a:r>
              <a:rPr dirty="0" sz="1400" spc="-15">
                <a:solidFill>
                  <a:srgbClr val="FFFFFF"/>
                </a:solidFill>
                <a:latin typeface="Arial"/>
                <a:cs typeface="Arial"/>
              </a:rPr>
              <a:t>тул 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эргэлтийн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насосыг  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сольж, </a:t>
            </a:r>
            <a:r>
              <a:rPr dirty="0" sz="1400" spc="-15">
                <a:solidFill>
                  <a:srgbClr val="FFFFFF"/>
                </a:solidFill>
                <a:latin typeface="Arial"/>
                <a:cs typeface="Arial"/>
              </a:rPr>
              <a:t>шугам 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хоолойн </a:t>
            </a:r>
            <a:r>
              <a:rPr dirty="0" sz="1400" spc="-15">
                <a:solidFill>
                  <a:srgbClr val="FFFFFF"/>
                </a:solidFill>
                <a:latin typeface="Arial"/>
                <a:cs typeface="Arial"/>
              </a:rPr>
              <a:t>холболтыг 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шинээр</a:t>
            </a:r>
            <a:r>
              <a:rPr dirty="0" sz="1400" spc="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сольсон.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22044" y="1144651"/>
            <a:ext cx="6584950" cy="4381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1350">
                <a:solidFill>
                  <a:srgbClr val="FFFFFF"/>
                </a:solidFill>
                <a:latin typeface="Arial"/>
                <a:cs typeface="Arial"/>
              </a:rPr>
              <a:t>2. 2020 онд </a:t>
            </a:r>
            <a:r>
              <a:rPr dirty="0" sz="1350" spc="-5">
                <a:solidFill>
                  <a:srgbClr val="FFFFFF"/>
                </a:solidFill>
                <a:latin typeface="Arial"/>
                <a:cs typeface="Arial"/>
              </a:rPr>
              <a:t>тавсан </a:t>
            </a:r>
            <a:r>
              <a:rPr dirty="0" sz="1350">
                <a:solidFill>
                  <a:srgbClr val="FFFFFF"/>
                </a:solidFill>
                <a:latin typeface="Arial"/>
                <a:cs typeface="Arial"/>
              </a:rPr>
              <a:t>цэвэр </a:t>
            </a:r>
            <a:r>
              <a:rPr dirty="0" sz="1350" spc="-10">
                <a:solidFill>
                  <a:srgbClr val="FFFFFF"/>
                </a:solidFill>
                <a:latin typeface="Arial"/>
                <a:cs typeface="Arial"/>
              </a:rPr>
              <a:t>усны </a:t>
            </a:r>
            <a:r>
              <a:rPr dirty="0" sz="1350" spc="-5">
                <a:solidFill>
                  <a:srgbClr val="FFFFFF"/>
                </a:solidFill>
                <a:latin typeface="Arial"/>
                <a:cs typeface="Arial"/>
              </a:rPr>
              <a:t>тэжээлийн </a:t>
            </a:r>
            <a:r>
              <a:rPr dirty="0" sz="1350">
                <a:solidFill>
                  <a:srgbClr val="FFFFFF"/>
                </a:solidFill>
                <a:latin typeface="Arial"/>
                <a:cs typeface="Arial"/>
              </a:rPr>
              <a:t>насос эвдэрсэнийг шинээр </a:t>
            </a:r>
            <a:r>
              <a:rPr dirty="0" sz="1350" spc="-20">
                <a:solidFill>
                  <a:srgbClr val="FFFFFF"/>
                </a:solidFill>
                <a:latin typeface="Arial"/>
                <a:cs typeface="Arial"/>
              </a:rPr>
              <a:t>авч</a:t>
            </a:r>
            <a:r>
              <a:rPr dirty="0" sz="1350" spc="-2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350">
                <a:solidFill>
                  <a:srgbClr val="FFFFFF"/>
                </a:solidFill>
                <a:latin typeface="Arial"/>
                <a:cs typeface="Arial"/>
              </a:rPr>
              <a:t>сольсон.  </a:t>
            </a:r>
            <a:r>
              <a:rPr dirty="0" sz="1350" spc="-5">
                <a:solidFill>
                  <a:srgbClr val="FFFFFF"/>
                </a:solidFill>
                <a:latin typeface="Arial"/>
                <a:cs typeface="Arial"/>
              </a:rPr>
              <a:t>Мөн </a:t>
            </a:r>
            <a:r>
              <a:rPr dirty="0" sz="1350">
                <a:solidFill>
                  <a:srgbClr val="FFFFFF"/>
                </a:solidFill>
                <a:latin typeface="Arial"/>
                <a:cs typeface="Arial"/>
              </a:rPr>
              <a:t>цэвэр </a:t>
            </a:r>
            <a:r>
              <a:rPr dirty="0" sz="1350" spc="-10">
                <a:solidFill>
                  <a:srgbClr val="FFFFFF"/>
                </a:solidFill>
                <a:latin typeface="Arial"/>
                <a:cs typeface="Arial"/>
              </a:rPr>
              <a:t>усны шугам хоолой </a:t>
            </a:r>
            <a:r>
              <a:rPr dirty="0" sz="1350" spc="-5">
                <a:solidFill>
                  <a:srgbClr val="FFFFFF"/>
                </a:solidFill>
                <a:latin typeface="Arial"/>
                <a:cs typeface="Arial"/>
              </a:rPr>
              <a:t>хөлдөж </a:t>
            </a:r>
            <a:r>
              <a:rPr dirty="0" sz="1350">
                <a:solidFill>
                  <a:srgbClr val="FFFFFF"/>
                </a:solidFill>
                <a:latin typeface="Arial"/>
                <a:cs typeface="Arial"/>
              </a:rPr>
              <a:t>цэвэр </a:t>
            </a:r>
            <a:r>
              <a:rPr dirty="0" sz="1350" spc="-15">
                <a:solidFill>
                  <a:srgbClr val="FFFFFF"/>
                </a:solidFill>
                <a:latin typeface="Arial"/>
                <a:cs typeface="Arial"/>
              </a:rPr>
              <a:t>ус </a:t>
            </a:r>
            <a:r>
              <a:rPr dirty="0" sz="1350" spc="-10">
                <a:solidFill>
                  <a:srgbClr val="FFFFFF"/>
                </a:solidFill>
                <a:latin typeface="Arial"/>
                <a:cs typeface="Arial"/>
              </a:rPr>
              <a:t>татах </a:t>
            </a:r>
            <a:r>
              <a:rPr dirty="0" sz="1350">
                <a:solidFill>
                  <a:srgbClr val="FFFFFF"/>
                </a:solidFill>
                <a:latin typeface="Arial"/>
                <a:cs typeface="Arial"/>
              </a:rPr>
              <a:t>түр </a:t>
            </a:r>
            <a:r>
              <a:rPr dirty="0" sz="1350" spc="-5">
                <a:solidFill>
                  <a:srgbClr val="FFFFFF"/>
                </a:solidFill>
                <a:latin typeface="Arial"/>
                <a:cs typeface="Arial"/>
              </a:rPr>
              <a:t>ашиглах </a:t>
            </a:r>
            <a:r>
              <a:rPr dirty="0" sz="1350" spc="-10">
                <a:solidFill>
                  <a:srgbClr val="FFFFFF"/>
                </a:solidFill>
                <a:latin typeface="Arial"/>
                <a:cs typeface="Arial"/>
              </a:rPr>
              <a:t>хоолой</a:t>
            </a:r>
            <a:r>
              <a:rPr dirty="0" sz="1350" spc="-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350" spc="-10">
                <a:solidFill>
                  <a:srgbClr val="FFFFFF"/>
                </a:solidFill>
                <a:latin typeface="Arial"/>
                <a:cs typeface="Arial"/>
              </a:rPr>
              <a:t>татсан.</a:t>
            </a:r>
            <a:endParaRPr sz="13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595627" y="1981200"/>
            <a:ext cx="2590800" cy="37597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105400" y="1981200"/>
            <a:ext cx="2667000" cy="37597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47800" y="1964435"/>
            <a:ext cx="2209800" cy="27919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267200" y="1964435"/>
            <a:ext cx="3703320" cy="27919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385697" y="1170178"/>
            <a:ext cx="6595745" cy="4381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1350">
                <a:solidFill>
                  <a:srgbClr val="FFFFFF"/>
                </a:solidFill>
                <a:latin typeface="Arial"/>
                <a:cs typeface="Arial"/>
              </a:rPr>
              <a:t>3. </a:t>
            </a:r>
            <a:r>
              <a:rPr dirty="0" sz="1350" spc="-5">
                <a:solidFill>
                  <a:srgbClr val="FFFFFF"/>
                </a:solidFill>
                <a:latin typeface="Arial"/>
                <a:cs typeface="Arial"/>
              </a:rPr>
              <a:t>Дэд станцын </a:t>
            </a:r>
            <a:r>
              <a:rPr dirty="0" sz="1350">
                <a:solidFill>
                  <a:srgbClr val="FFFFFF"/>
                </a:solidFill>
                <a:latin typeface="Arial"/>
                <a:cs typeface="Arial"/>
              </a:rPr>
              <a:t>цэнэг </a:t>
            </a:r>
            <a:r>
              <a:rPr dirty="0" sz="1350" spc="-10">
                <a:solidFill>
                  <a:srgbClr val="FFFFFF"/>
                </a:solidFill>
                <a:latin typeface="Arial"/>
                <a:cs typeface="Arial"/>
              </a:rPr>
              <a:t>хураагч шуурганы улмаас </a:t>
            </a:r>
            <a:r>
              <a:rPr dirty="0" sz="1350" spc="-5">
                <a:solidFill>
                  <a:srgbClr val="FFFFFF"/>
                </a:solidFill>
                <a:latin typeface="Arial"/>
                <a:cs typeface="Arial"/>
              </a:rPr>
              <a:t>унаж </a:t>
            </a:r>
            <a:r>
              <a:rPr dirty="0" sz="1350">
                <a:solidFill>
                  <a:srgbClr val="FFFFFF"/>
                </a:solidFill>
                <a:latin typeface="Arial"/>
                <a:cs typeface="Arial"/>
              </a:rPr>
              <a:t>гэмтсэн цэнэг </a:t>
            </a:r>
            <a:r>
              <a:rPr dirty="0" sz="1350" spc="-5">
                <a:solidFill>
                  <a:srgbClr val="FFFFFF"/>
                </a:solidFill>
                <a:latin typeface="Arial"/>
                <a:cs typeface="Arial"/>
              </a:rPr>
              <a:t>шавхагчийг </a:t>
            </a:r>
            <a:r>
              <a:rPr dirty="0" sz="1350">
                <a:solidFill>
                  <a:srgbClr val="FFFFFF"/>
                </a:solidFill>
                <a:latin typeface="Arial"/>
                <a:cs typeface="Arial"/>
              </a:rPr>
              <a:t>иж  бүрнээр нь шинэчилэн</a:t>
            </a:r>
            <a:r>
              <a:rPr dirty="0" sz="135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350">
                <a:solidFill>
                  <a:srgbClr val="FFFFFF"/>
                </a:solidFill>
                <a:latin typeface="Arial"/>
                <a:cs typeface="Arial"/>
              </a:rPr>
              <a:t>сольсон.</a:t>
            </a:r>
            <a:endParaRPr sz="13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82168" y="1260347"/>
            <a:ext cx="3962400" cy="2286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580644" y="3733800"/>
            <a:ext cx="3962400" cy="2286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364741" y="529590"/>
            <a:ext cx="6356985" cy="6438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31775" marR="5080" indent="-219710">
              <a:lnSpc>
                <a:spcPct val="100000"/>
              </a:lnSpc>
              <a:spcBef>
                <a:spcPts val="105"/>
              </a:spcBef>
            </a:pPr>
            <a:r>
              <a:rPr dirty="0" sz="1350">
                <a:solidFill>
                  <a:srgbClr val="FFFFFF"/>
                </a:solidFill>
                <a:latin typeface="Arial"/>
                <a:cs typeface="Arial"/>
              </a:rPr>
              <a:t>4. </a:t>
            </a:r>
            <a:r>
              <a:rPr dirty="0" sz="1350" spc="-5">
                <a:solidFill>
                  <a:srgbClr val="FFFFFF"/>
                </a:solidFill>
                <a:latin typeface="Arial"/>
                <a:cs typeface="Arial"/>
              </a:rPr>
              <a:t>ЧХМХЦ-т сувинерын дэлгүүр нээхтэй </a:t>
            </a:r>
            <a:r>
              <a:rPr dirty="0" sz="1350" spc="-15">
                <a:solidFill>
                  <a:srgbClr val="FFFFFF"/>
                </a:solidFill>
                <a:latin typeface="Arial"/>
                <a:cs typeface="Arial"/>
              </a:rPr>
              <a:t>холбоотойгоор </a:t>
            </a:r>
            <a:r>
              <a:rPr dirty="0" sz="1350" spc="-5">
                <a:solidFill>
                  <a:srgbClr val="FFFFFF"/>
                </a:solidFill>
                <a:latin typeface="Arial"/>
                <a:cs typeface="Arial"/>
              </a:rPr>
              <a:t>дэлгүүрийн </a:t>
            </a:r>
            <a:r>
              <a:rPr dirty="0" sz="1350" spc="-10">
                <a:solidFill>
                  <a:srgbClr val="FFFFFF"/>
                </a:solidFill>
                <a:latin typeface="Arial"/>
                <a:cs typeface="Arial"/>
              </a:rPr>
              <a:t>хана </a:t>
            </a:r>
            <a:r>
              <a:rPr dirty="0" sz="1350" spc="-15">
                <a:solidFill>
                  <a:srgbClr val="FFFFFF"/>
                </a:solidFill>
                <a:latin typeface="Arial"/>
                <a:cs typeface="Arial"/>
              </a:rPr>
              <a:t>будаж,  </a:t>
            </a:r>
            <a:r>
              <a:rPr dirty="0" sz="1350" spc="-5">
                <a:solidFill>
                  <a:srgbClr val="FFFFFF"/>
                </a:solidFill>
                <a:latin typeface="Arial"/>
                <a:cs typeface="Arial"/>
              </a:rPr>
              <a:t>паркетин </a:t>
            </a:r>
            <a:r>
              <a:rPr dirty="0" sz="1350">
                <a:solidFill>
                  <a:srgbClr val="FFFFFF"/>
                </a:solidFill>
                <a:latin typeface="Arial"/>
                <a:cs typeface="Arial"/>
              </a:rPr>
              <a:t>шалыг </a:t>
            </a:r>
            <a:r>
              <a:rPr dirty="0" sz="1350" spc="-5">
                <a:solidFill>
                  <a:srgbClr val="FFFFFF"/>
                </a:solidFill>
                <a:latin typeface="Arial"/>
                <a:cs typeface="Arial"/>
              </a:rPr>
              <a:t>сольж </a:t>
            </a:r>
            <a:r>
              <a:rPr dirty="0" sz="1350" spc="-10">
                <a:solidFill>
                  <a:srgbClr val="FFFFFF"/>
                </a:solidFill>
                <a:latin typeface="Arial"/>
                <a:cs typeface="Arial"/>
              </a:rPr>
              <a:t>бараа бүтээгдэхүүн </a:t>
            </a:r>
            <a:r>
              <a:rPr dirty="0" sz="1350" spc="-5">
                <a:solidFill>
                  <a:srgbClr val="FFFFFF"/>
                </a:solidFill>
                <a:latin typeface="Arial"/>
                <a:cs typeface="Arial"/>
              </a:rPr>
              <a:t>тавих лангуу тавиурыг</a:t>
            </a:r>
            <a:r>
              <a:rPr dirty="0" sz="1350" spc="-1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350">
                <a:solidFill>
                  <a:srgbClr val="FFFFFF"/>
                </a:solidFill>
                <a:latin typeface="Arial"/>
                <a:cs typeface="Arial"/>
              </a:rPr>
              <a:t>шинээр</a:t>
            </a:r>
            <a:endParaRPr sz="1350">
              <a:latin typeface="Arial"/>
              <a:cs typeface="Arial"/>
            </a:endParaRPr>
          </a:p>
          <a:p>
            <a:pPr marL="1840230">
              <a:lnSpc>
                <a:spcPct val="100000"/>
              </a:lnSpc>
            </a:pPr>
            <a:r>
              <a:rPr dirty="0" sz="1350" spc="-15">
                <a:solidFill>
                  <a:srgbClr val="FFFFFF"/>
                </a:solidFill>
                <a:latin typeface="Arial"/>
                <a:cs typeface="Arial"/>
              </a:rPr>
              <a:t>худалдан </a:t>
            </a:r>
            <a:r>
              <a:rPr dirty="0" sz="1350" spc="-20">
                <a:solidFill>
                  <a:srgbClr val="FFFFFF"/>
                </a:solidFill>
                <a:latin typeface="Arial"/>
                <a:cs typeface="Arial"/>
              </a:rPr>
              <a:t>авч </a:t>
            </a:r>
            <a:r>
              <a:rPr dirty="0" sz="1350" spc="-5">
                <a:solidFill>
                  <a:srgbClr val="FFFFFF"/>
                </a:solidFill>
                <a:latin typeface="Arial"/>
                <a:cs typeface="Arial"/>
              </a:rPr>
              <a:t>тохижилтыг</a:t>
            </a:r>
            <a:r>
              <a:rPr dirty="0" sz="1350" spc="-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350">
                <a:solidFill>
                  <a:srgbClr val="FFFFFF"/>
                </a:solidFill>
                <a:latin typeface="Arial"/>
                <a:cs typeface="Arial"/>
              </a:rPr>
              <a:t>хийсэн.</a:t>
            </a:r>
            <a:endParaRPr sz="135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876800" y="1260347"/>
            <a:ext cx="3685032" cy="228142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876800" y="3733800"/>
            <a:ext cx="3685032" cy="228295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43000" y="641604"/>
            <a:ext cx="3200400" cy="21015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648200" y="641604"/>
            <a:ext cx="3200400" cy="21015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138427" y="3429000"/>
            <a:ext cx="3200400" cy="19812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664964" y="3429000"/>
            <a:ext cx="3183636" cy="19812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1238503" y="2846959"/>
            <a:ext cx="2967990" cy="4381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 indent="46990">
              <a:lnSpc>
                <a:spcPct val="100000"/>
              </a:lnSpc>
              <a:spcBef>
                <a:spcPts val="105"/>
              </a:spcBef>
            </a:pPr>
            <a:r>
              <a:rPr dirty="0" sz="1350" spc="-10">
                <a:solidFill>
                  <a:srgbClr val="FFFFFF"/>
                </a:solidFill>
                <a:latin typeface="Arial"/>
                <a:cs typeface="Arial"/>
              </a:rPr>
              <a:t>Рестораны </a:t>
            </a:r>
            <a:r>
              <a:rPr dirty="0" sz="1350" spc="-5">
                <a:solidFill>
                  <a:srgbClr val="FFFFFF"/>
                </a:solidFill>
                <a:latin typeface="Arial"/>
                <a:cs typeface="Arial"/>
              </a:rPr>
              <a:t>бохирын </a:t>
            </a:r>
            <a:r>
              <a:rPr dirty="0" sz="1350" spc="-10">
                <a:solidFill>
                  <a:srgbClr val="FFFFFF"/>
                </a:solidFill>
                <a:latin typeface="Arial"/>
                <a:cs typeface="Arial"/>
              </a:rPr>
              <a:t>хоолой бөглөрч  шугам </a:t>
            </a:r>
            <a:r>
              <a:rPr dirty="0" sz="1350">
                <a:solidFill>
                  <a:srgbClr val="FFFFFF"/>
                </a:solidFill>
                <a:latin typeface="Arial"/>
                <a:cs typeface="Arial"/>
              </a:rPr>
              <a:t>гэмтсэнийг</a:t>
            </a:r>
            <a:r>
              <a:rPr dirty="0" sz="135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350" spc="-10">
                <a:solidFill>
                  <a:srgbClr val="FFFFFF"/>
                </a:solidFill>
                <a:latin typeface="Arial"/>
                <a:cs typeface="Arial"/>
              </a:rPr>
              <a:t>засварлуулсан.</a:t>
            </a:r>
            <a:endParaRPr sz="13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183504" y="2950845"/>
            <a:ext cx="2195830" cy="2324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350" spc="-5">
                <a:solidFill>
                  <a:srgbClr val="FFFFFF"/>
                </a:solidFill>
                <a:latin typeface="Arial"/>
                <a:cs typeface="Arial"/>
              </a:rPr>
              <a:t>Музейн </a:t>
            </a:r>
            <a:r>
              <a:rPr dirty="0" sz="1350">
                <a:solidFill>
                  <a:srgbClr val="FFFFFF"/>
                </a:solidFill>
                <a:latin typeface="Arial"/>
                <a:cs typeface="Arial"/>
              </a:rPr>
              <a:t>шалыг</a:t>
            </a:r>
            <a:r>
              <a:rPr dirty="0" sz="1350" spc="-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350" spc="-10">
                <a:solidFill>
                  <a:srgbClr val="FFFFFF"/>
                </a:solidFill>
                <a:latin typeface="Arial"/>
                <a:cs typeface="Arial"/>
              </a:rPr>
              <a:t>лакдуулсан.</a:t>
            </a:r>
            <a:endParaRPr sz="13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359153" y="5638596"/>
            <a:ext cx="6337935" cy="438784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dirty="0" sz="1350">
                <a:solidFill>
                  <a:srgbClr val="FFFFFF"/>
                </a:solidFill>
                <a:latin typeface="Arial"/>
                <a:cs typeface="Arial"/>
              </a:rPr>
              <a:t>Хөшөөний </a:t>
            </a:r>
            <a:r>
              <a:rPr dirty="0" sz="1350" spc="-10">
                <a:solidFill>
                  <a:srgbClr val="FFFFFF"/>
                </a:solidFill>
                <a:latin typeface="Arial"/>
                <a:cs typeface="Arial"/>
              </a:rPr>
              <a:t>гадна </a:t>
            </a:r>
            <a:r>
              <a:rPr dirty="0" sz="1350" spc="-5">
                <a:solidFill>
                  <a:srgbClr val="FFFFFF"/>
                </a:solidFill>
                <a:latin typeface="Arial"/>
                <a:cs typeface="Arial"/>
              </a:rPr>
              <a:t>бохирын </a:t>
            </a:r>
            <a:r>
              <a:rPr dirty="0" sz="1350" spc="-20">
                <a:solidFill>
                  <a:srgbClr val="FFFFFF"/>
                </a:solidFill>
                <a:latin typeface="Arial"/>
                <a:cs typeface="Arial"/>
              </a:rPr>
              <a:t>худаг </a:t>
            </a:r>
            <a:r>
              <a:rPr dirty="0" sz="1350" spc="-10">
                <a:solidFill>
                  <a:srgbClr val="FFFFFF"/>
                </a:solidFill>
                <a:latin typeface="Arial"/>
                <a:cs typeface="Arial"/>
              </a:rPr>
              <a:t>бөглөрч </a:t>
            </a:r>
            <a:r>
              <a:rPr dirty="0" sz="1350" spc="-5">
                <a:solidFill>
                  <a:srgbClr val="FFFFFF"/>
                </a:solidFill>
                <a:latin typeface="Arial"/>
                <a:cs typeface="Arial"/>
              </a:rPr>
              <a:t>хөлдсөнийг хөлдүүсийг </a:t>
            </a:r>
            <a:r>
              <a:rPr dirty="0" sz="1350" spc="-10">
                <a:solidFill>
                  <a:srgbClr val="FFFFFF"/>
                </a:solidFill>
                <a:latin typeface="Arial"/>
                <a:cs typeface="Arial"/>
              </a:rPr>
              <a:t>гаргаж</a:t>
            </a:r>
            <a:r>
              <a:rPr dirty="0" sz="135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350" spc="-5">
                <a:solidFill>
                  <a:srgbClr val="FFFFFF"/>
                </a:solidFill>
                <a:latin typeface="Arial"/>
                <a:cs typeface="Arial"/>
              </a:rPr>
              <a:t>бөглөөг</a:t>
            </a:r>
            <a:endParaRPr sz="1350">
              <a:latin typeface="Arial"/>
              <a:cs typeface="Arial"/>
            </a:endParaRPr>
          </a:p>
          <a:p>
            <a:pPr algn="ctr" marR="41275">
              <a:lnSpc>
                <a:spcPct val="100000"/>
              </a:lnSpc>
              <a:spcBef>
                <a:spcPts val="5"/>
              </a:spcBef>
            </a:pPr>
            <a:r>
              <a:rPr dirty="0" sz="1350" spc="-5">
                <a:solidFill>
                  <a:srgbClr val="FFFFFF"/>
                </a:solidFill>
                <a:latin typeface="Arial"/>
                <a:cs typeface="Arial"/>
              </a:rPr>
              <a:t>арилгаж </a:t>
            </a:r>
            <a:r>
              <a:rPr dirty="0" sz="1350" spc="-10">
                <a:solidFill>
                  <a:srgbClr val="FFFFFF"/>
                </a:solidFill>
                <a:latin typeface="Arial"/>
                <a:cs typeface="Arial"/>
              </a:rPr>
              <a:t>тогтмол </a:t>
            </a:r>
            <a:r>
              <a:rPr dirty="0" sz="1350" spc="-5">
                <a:solidFill>
                  <a:srgbClr val="FFFFFF"/>
                </a:solidFill>
                <a:latin typeface="Arial"/>
                <a:cs typeface="Arial"/>
              </a:rPr>
              <a:t>бохир </a:t>
            </a:r>
            <a:r>
              <a:rPr dirty="0" sz="1350" spc="-15">
                <a:solidFill>
                  <a:srgbClr val="FFFFFF"/>
                </a:solidFill>
                <a:latin typeface="Arial"/>
                <a:cs typeface="Arial"/>
              </a:rPr>
              <a:t>ус </a:t>
            </a:r>
            <a:r>
              <a:rPr dirty="0" sz="1350" spc="-10">
                <a:solidFill>
                  <a:srgbClr val="FFFFFF"/>
                </a:solidFill>
                <a:latin typeface="Arial"/>
                <a:cs typeface="Arial"/>
              </a:rPr>
              <a:t>соруулах </a:t>
            </a:r>
            <a:r>
              <a:rPr dirty="0" sz="1350">
                <a:solidFill>
                  <a:srgbClr val="FFFFFF"/>
                </a:solidFill>
                <a:latin typeface="Arial"/>
                <a:cs typeface="Arial"/>
              </a:rPr>
              <a:t>ажлыг </a:t>
            </a:r>
            <a:r>
              <a:rPr dirty="0" sz="1350" spc="-5">
                <a:solidFill>
                  <a:srgbClr val="FFFFFF"/>
                </a:solidFill>
                <a:latin typeface="Arial"/>
                <a:cs typeface="Arial"/>
              </a:rPr>
              <a:t>хийж</a:t>
            </a:r>
            <a:r>
              <a:rPr dirty="0" sz="135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350" spc="-5">
                <a:solidFill>
                  <a:srgbClr val="FFFFFF"/>
                </a:solidFill>
                <a:latin typeface="Arial"/>
                <a:cs typeface="Arial"/>
              </a:rPr>
              <a:t>гүйцэтгэсэн.</a:t>
            </a:r>
            <a:endParaRPr sz="13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33400" y="381000"/>
            <a:ext cx="1981200" cy="2514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2895600" y="381000"/>
            <a:ext cx="2097024" cy="2514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522976" y="368808"/>
            <a:ext cx="2097024" cy="252679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519683" y="3276600"/>
            <a:ext cx="1981200" cy="26273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593079" y="3429000"/>
            <a:ext cx="2098548" cy="262737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581400" y="1257300"/>
            <a:ext cx="2667000" cy="20955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37616" y="1257300"/>
            <a:ext cx="2667000" cy="20955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6324600" y="1257300"/>
            <a:ext cx="2438400" cy="20955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48283" y="3653028"/>
            <a:ext cx="2656331" cy="19476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993444" y="839215"/>
            <a:ext cx="2237740" cy="2997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Arial"/>
                <a:cs typeface="Arial"/>
              </a:rPr>
              <a:t>13-р </a:t>
            </a:r>
            <a:r>
              <a:rPr dirty="0" sz="1800" spc="-20">
                <a:latin typeface="Arial"/>
                <a:cs typeface="Arial"/>
              </a:rPr>
              <a:t>зуун</a:t>
            </a:r>
            <a:r>
              <a:rPr dirty="0" sz="1800" spc="10">
                <a:latin typeface="Arial"/>
                <a:cs typeface="Arial"/>
              </a:rPr>
              <a:t> </a:t>
            </a:r>
            <a:r>
              <a:rPr dirty="0" sz="1800" spc="-15">
                <a:latin typeface="Arial"/>
                <a:cs typeface="Arial"/>
              </a:rPr>
              <a:t>цогцолбор: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965575" y="3991736"/>
            <a:ext cx="4090670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solidFill>
                  <a:srgbClr val="FFFFFF"/>
                </a:solidFill>
                <a:latin typeface="Arial"/>
                <a:cs typeface="Arial"/>
              </a:rPr>
              <a:t>Цэвэр </a:t>
            </a:r>
            <a:r>
              <a:rPr dirty="0" sz="1600" spc="-15">
                <a:solidFill>
                  <a:srgbClr val="FFFFFF"/>
                </a:solidFill>
                <a:latin typeface="Arial"/>
                <a:cs typeface="Arial"/>
              </a:rPr>
              <a:t>усны шугамын </a:t>
            </a:r>
            <a:r>
              <a:rPr dirty="0" sz="1600" spc="-10">
                <a:solidFill>
                  <a:srgbClr val="FFFFFF"/>
                </a:solidFill>
                <a:latin typeface="Arial"/>
                <a:cs typeface="Arial"/>
              </a:rPr>
              <a:t>дунд </a:t>
            </a:r>
            <a:r>
              <a:rPr dirty="0" sz="1600" spc="-25">
                <a:solidFill>
                  <a:srgbClr val="FFFFFF"/>
                </a:solidFill>
                <a:latin typeface="Arial"/>
                <a:cs typeface="Arial"/>
              </a:rPr>
              <a:t>байрлах  </a:t>
            </a:r>
            <a:r>
              <a:rPr dirty="0" sz="1600" spc="-10">
                <a:solidFill>
                  <a:srgbClr val="FFFFFF"/>
                </a:solidFill>
                <a:latin typeface="Arial"/>
                <a:cs typeface="Arial"/>
              </a:rPr>
              <a:t>түлхэлтийн </a:t>
            </a: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помпийг </a:t>
            </a:r>
            <a:r>
              <a:rPr dirty="0" sz="1600" spc="-10">
                <a:solidFill>
                  <a:srgbClr val="FFFFFF"/>
                </a:solidFill>
                <a:latin typeface="Arial"/>
                <a:cs typeface="Arial"/>
              </a:rPr>
              <a:t>шинээр</a:t>
            </a:r>
            <a:r>
              <a:rPr dirty="0" sz="1600" spc="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5">
                <a:solidFill>
                  <a:srgbClr val="FFFFFF"/>
                </a:solidFill>
                <a:latin typeface="Arial"/>
                <a:cs typeface="Arial"/>
              </a:rPr>
              <a:t>суурилуулсан.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33044" y="790955"/>
            <a:ext cx="2848356" cy="15712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965575" y="818769"/>
            <a:ext cx="4719320" cy="53613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299085" indent="-287020">
              <a:lnSpc>
                <a:spcPct val="100000"/>
              </a:lnSpc>
              <a:spcBef>
                <a:spcPts val="105"/>
              </a:spcBef>
              <a:buChar char="-"/>
              <a:tabLst>
                <a:tab pos="299720" algn="l"/>
              </a:tabLst>
            </a:pPr>
            <a:r>
              <a:rPr dirty="0" sz="1400" spc="-25">
                <a:solidFill>
                  <a:srgbClr val="FFFFFF"/>
                </a:solidFill>
                <a:latin typeface="Arial"/>
                <a:cs typeface="Arial"/>
              </a:rPr>
              <a:t>Урчуудын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3 гэр 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нурсан 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байсныг сэлбэж</a:t>
            </a:r>
            <a:r>
              <a:rPr dirty="0" sz="1400" spc="-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босгосон.</a:t>
            </a:r>
            <a:endParaRPr sz="1400">
              <a:latin typeface="Arial"/>
              <a:cs typeface="Arial"/>
            </a:endParaRPr>
          </a:p>
          <a:p>
            <a:pPr algn="just" marL="299085" marR="516255" indent="-287020">
              <a:lnSpc>
                <a:spcPct val="100000"/>
              </a:lnSpc>
              <a:buChar char="-"/>
              <a:tabLst>
                <a:tab pos="299720" algn="l"/>
              </a:tabLst>
            </a:pP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Хатны 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өргөө,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жанжны 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өргөө, номын өргөөний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6  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гэрийн тавцан, 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хашлага, 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шатны 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модыг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сэргээн  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засварласан.</a:t>
            </a:r>
            <a:endParaRPr sz="1400">
              <a:latin typeface="Arial"/>
              <a:cs typeface="Arial"/>
            </a:endParaRPr>
          </a:p>
          <a:p>
            <a:pPr marL="299085" marR="5080" indent="-287020">
              <a:lnSpc>
                <a:spcPct val="100000"/>
              </a:lnSpc>
              <a:buChar char="-"/>
              <a:tabLst>
                <a:tab pos="299085" algn="l"/>
                <a:tab pos="299720" algn="l"/>
              </a:tabLst>
            </a:pP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Номын өргөө- 1ш, </a:t>
            </a:r>
            <a:r>
              <a:rPr dirty="0" sz="1400" spc="-35">
                <a:solidFill>
                  <a:srgbClr val="FFFFFF"/>
                </a:solidFill>
                <a:latin typeface="Arial"/>
                <a:cs typeface="Arial"/>
              </a:rPr>
              <a:t>Урчууд 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өргөө-3ш, Малчны 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отог-2ш, 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Хааны 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өргөө-6ш нийт 10 гэрийн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дээвэр 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туургыг </a:t>
            </a:r>
            <a:r>
              <a:rPr dirty="0" sz="1400" spc="-15">
                <a:solidFill>
                  <a:srgbClr val="FFFFFF"/>
                </a:solidFill>
                <a:latin typeface="Arial"/>
                <a:cs typeface="Arial"/>
              </a:rPr>
              <a:t>ус  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нэвтрэхээс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сэргийлж 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гялгар уутаар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бүрж  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доторлосон.</a:t>
            </a:r>
            <a:endParaRPr sz="140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buChar char="-"/>
              <a:tabLst>
                <a:tab pos="299085" algn="l"/>
                <a:tab pos="299720" algn="l"/>
              </a:tabLst>
            </a:pP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20 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ширхэг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эвдэрсэн 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модон 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орыг 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сайжруулан</a:t>
            </a:r>
            <a:r>
              <a:rPr dirty="0" sz="14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зассан.</a:t>
            </a:r>
            <a:endParaRPr sz="1400">
              <a:latin typeface="Arial"/>
              <a:cs typeface="Arial"/>
            </a:endParaRPr>
          </a:p>
          <a:p>
            <a:pPr marL="299085" marR="90805" indent="-287020">
              <a:lnSpc>
                <a:spcPct val="100000"/>
              </a:lnSpc>
              <a:tabLst>
                <a:tab pos="299085" algn="l"/>
              </a:tabLst>
            </a:pP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-	</a:t>
            </a:r>
            <a:r>
              <a:rPr dirty="0" sz="1400" spc="-30">
                <a:solidFill>
                  <a:srgbClr val="FFFFFF"/>
                </a:solidFill>
                <a:latin typeface="Arial"/>
                <a:cs typeface="Arial"/>
              </a:rPr>
              <a:t>Урчууд- 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3ш, Малчин- 1ш,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Хааны 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отог- 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5ш, </a:t>
            </a:r>
            <a:r>
              <a:rPr dirty="0" sz="1400" spc="-20">
                <a:solidFill>
                  <a:srgbClr val="FFFFFF"/>
                </a:solidFill>
                <a:latin typeface="Arial"/>
                <a:cs typeface="Arial"/>
              </a:rPr>
              <a:t>Жуулчны 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энгийн гэр- 6ш, 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Номын өргөө-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4ш, </a:t>
            </a:r>
            <a:r>
              <a:rPr dirty="0" sz="1400" spc="-40">
                <a:solidFill>
                  <a:srgbClr val="FFFFFF"/>
                </a:solidFill>
                <a:latin typeface="Arial"/>
                <a:cs typeface="Arial"/>
              </a:rPr>
              <a:t>Том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гэр- 1ш 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нийт  20 гэрийн 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цагаан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бүрээс </a:t>
            </a:r>
            <a:r>
              <a:rPr dirty="0" sz="1400" spc="-15">
                <a:solidFill>
                  <a:srgbClr val="FFFFFF"/>
                </a:solidFill>
                <a:latin typeface="Arial"/>
                <a:cs typeface="Arial"/>
              </a:rPr>
              <a:t>урагдаж 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муудсаныг 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шинээр  сольсон.</a:t>
            </a:r>
            <a:endParaRPr sz="1400">
              <a:latin typeface="Arial"/>
              <a:cs typeface="Arial"/>
            </a:endParaRPr>
          </a:p>
          <a:p>
            <a:pPr algn="just" marL="299085" marR="562610" indent="-287020">
              <a:lnSpc>
                <a:spcPct val="100000"/>
              </a:lnSpc>
              <a:buChar char="-"/>
              <a:tabLst>
                <a:tab pos="299720" algn="l"/>
              </a:tabLst>
            </a:pP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Малчны 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отгийн 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өвөлжөө 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хашаа </a:t>
            </a:r>
            <a:r>
              <a:rPr dirty="0" sz="1400" spc="-15">
                <a:solidFill>
                  <a:srgbClr val="FFFFFF"/>
                </a:solidFill>
                <a:latin typeface="Arial"/>
                <a:cs typeface="Arial"/>
              </a:rPr>
              <a:t>саравч 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нурсан  байсныг засварлаж 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өтөг </a:t>
            </a:r>
            <a:r>
              <a:rPr dirty="0" sz="1400" spc="-15">
                <a:solidFill>
                  <a:srgbClr val="FFFFFF"/>
                </a:solidFill>
                <a:latin typeface="Arial"/>
                <a:cs typeface="Arial"/>
              </a:rPr>
              <a:t>бууцыг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түрж 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цэвэрлэх  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ажлыг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хийсэн.</a:t>
            </a:r>
            <a:endParaRPr sz="1400">
              <a:latin typeface="Arial"/>
              <a:cs typeface="Arial"/>
            </a:endParaRPr>
          </a:p>
          <a:p>
            <a:pPr algn="just" marL="299085" indent="-287020">
              <a:lnSpc>
                <a:spcPct val="100000"/>
              </a:lnSpc>
              <a:buChar char="-"/>
              <a:tabLst>
                <a:tab pos="299720" algn="l"/>
              </a:tabLst>
            </a:pPr>
            <a:r>
              <a:rPr dirty="0" sz="1400" spc="-30">
                <a:solidFill>
                  <a:srgbClr val="FFFFFF"/>
                </a:solidFill>
                <a:latin typeface="Arial"/>
                <a:cs typeface="Arial"/>
              </a:rPr>
              <a:t>Гал 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тогоо, ариун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цэврийн 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өрөөний бохирын </a:t>
            </a:r>
            <a:r>
              <a:rPr dirty="0" sz="1400" spc="-15">
                <a:solidFill>
                  <a:srgbClr val="FFFFFF"/>
                </a:solidFill>
                <a:latin typeface="Arial"/>
                <a:cs typeface="Arial"/>
              </a:rPr>
              <a:t>хоолойг</a:t>
            </a:r>
            <a:endParaRPr sz="1400">
              <a:latin typeface="Arial"/>
              <a:cs typeface="Arial"/>
            </a:endParaRPr>
          </a:p>
          <a:p>
            <a:pPr algn="just" marL="299085">
              <a:lnSpc>
                <a:spcPct val="100000"/>
              </a:lnSpc>
            </a:pP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шинээр </a:t>
            </a:r>
            <a:r>
              <a:rPr dirty="0" sz="1400" spc="-15">
                <a:solidFill>
                  <a:srgbClr val="FFFFFF"/>
                </a:solidFill>
                <a:latin typeface="Arial"/>
                <a:cs typeface="Arial"/>
              </a:rPr>
              <a:t>угсарч</a:t>
            </a:r>
            <a:r>
              <a:rPr dirty="0" sz="1400" spc="-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15">
                <a:solidFill>
                  <a:srgbClr val="FFFFFF"/>
                </a:solidFill>
                <a:latin typeface="Arial"/>
                <a:cs typeface="Arial"/>
              </a:rPr>
              <a:t>суурилуулсан.</a:t>
            </a:r>
            <a:endParaRPr sz="1400">
              <a:latin typeface="Arial"/>
              <a:cs typeface="Arial"/>
            </a:endParaRPr>
          </a:p>
          <a:p>
            <a:pPr marL="299085" marR="222250" indent="-287020">
              <a:lnSpc>
                <a:spcPct val="100000"/>
              </a:lnSpc>
              <a:spcBef>
                <a:spcPts val="5"/>
              </a:spcBef>
              <a:buChar char="-"/>
              <a:tabLst>
                <a:tab pos="299085" algn="l"/>
                <a:tab pos="299720" algn="l"/>
              </a:tabLst>
            </a:pPr>
            <a:r>
              <a:rPr dirty="0" sz="1400" spc="-20">
                <a:solidFill>
                  <a:srgbClr val="FFFFFF"/>
                </a:solidFill>
                <a:latin typeface="Arial"/>
                <a:cs typeface="Arial"/>
              </a:rPr>
              <a:t>Галын 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аюулгүй байдлыг </a:t>
            </a:r>
            <a:r>
              <a:rPr dirty="0" sz="1400" spc="-15">
                <a:solidFill>
                  <a:srgbClr val="FFFFFF"/>
                </a:solidFill>
                <a:latin typeface="Arial"/>
                <a:cs typeface="Arial"/>
              </a:rPr>
              <a:t>хангаж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гэр </a:t>
            </a:r>
            <a:r>
              <a:rPr dirty="0" sz="1400" spc="-20">
                <a:solidFill>
                  <a:srgbClr val="FFFFFF"/>
                </a:solidFill>
                <a:latin typeface="Arial"/>
                <a:cs typeface="Arial"/>
              </a:rPr>
              <a:t>буудлын 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галын  хорыг хугацааг </a:t>
            </a:r>
            <a:r>
              <a:rPr dirty="0" sz="1400" spc="-15">
                <a:solidFill>
                  <a:srgbClr val="FFFFFF"/>
                </a:solidFill>
                <a:latin typeface="Arial"/>
                <a:cs typeface="Arial"/>
              </a:rPr>
              <a:t>шалгуулж, хугацаа 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дууссан хорийг  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шинэчлэх, цэнэглүүлэх ажлыг</a:t>
            </a:r>
            <a:r>
              <a:rPr dirty="0" sz="140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хийсэн.</a:t>
            </a:r>
            <a:endParaRPr sz="1400">
              <a:latin typeface="Arial"/>
              <a:cs typeface="Arial"/>
            </a:endParaRPr>
          </a:p>
          <a:p>
            <a:pPr marL="299085" marR="728980" indent="-287020">
              <a:lnSpc>
                <a:spcPct val="100000"/>
              </a:lnSpc>
              <a:buChar char="-"/>
              <a:tabLst>
                <a:tab pos="299085" algn="l"/>
                <a:tab pos="299720" algn="l"/>
              </a:tabLst>
            </a:pP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Жанжны 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4, </a:t>
            </a:r>
            <a:r>
              <a:rPr dirty="0" sz="1400" spc="-15">
                <a:solidFill>
                  <a:srgbClr val="FFFFFF"/>
                </a:solidFill>
                <a:latin typeface="Arial"/>
                <a:cs typeface="Arial"/>
              </a:rPr>
              <a:t>хатны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2 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өргөөний гэрүүдэд 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гадна  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гэрэлтүүлэг</a:t>
            </a:r>
            <a:r>
              <a:rPr dirty="0" sz="1400" spc="-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хийсэн.</a:t>
            </a:r>
            <a:endParaRPr sz="140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buChar char="-"/>
              <a:tabLst>
                <a:tab pos="299085" algn="l"/>
                <a:tab pos="299720" algn="l"/>
              </a:tabLst>
            </a:pP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Нийт 10 гэрийн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эсгий дээвэр 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туургыг</a:t>
            </a:r>
            <a:r>
              <a:rPr dirty="0" sz="1400" spc="-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засварлахаар</a:t>
            </a:r>
            <a:endParaRPr sz="1400">
              <a:latin typeface="Arial"/>
              <a:cs typeface="Arial"/>
            </a:endParaRPr>
          </a:p>
          <a:p>
            <a:pPr marL="299085">
              <a:lnSpc>
                <a:spcPct val="100000"/>
              </a:lnSpc>
            </a:pP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төлөвлөж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3 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гэрийн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дээвэр </a:t>
            </a:r>
            <a:r>
              <a:rPr dirty="0" sz="1400" spc="-15">
                <a:solidFill>
                  <a:srgbClr val="FFFFFF"/>
                </a:solidFill>
                <a:latin typeface="Arial"/>
                <a:cs typeface="Arial"/>
              </a:rPr>
              <a:t>туурга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оёж</a:t>
            </a:r>
            <a:r>
              <a:rPr dirty="0" sz="14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бэлтгэсэн.</a:t>
            </a:r>
            <a:endParaRPr sz="1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33044" y="2586227"/>
            <a:ext cx="2848356" cy="1600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33044" y="4410455"/>
            <a:ext cx="2848356" cy="183794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88620" y="495300"/>
            <a:ext cx="1981200" cy="2514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2590800" y="492251"/>
            <a:ext cx="3352800" cy="2514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6260591" y="492251"/>
            <a:ext cx="2494788" cy="25146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81000" y="3200400"/>
            <a:ext cx="3962400" cy="23622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648200" y="3200400"/>
            <a:ext cx="4131563" cy="23622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42769" y="3046857"/>
            <a:ext cx="39243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 b="1">
                <a:solidFill>
                  <a:srgbClr val="EBEBEB"/>
                </a:solidFill>
                <a:latin typeface="Arial"/>
                <a:cs typeface="Arial"/>
              </a:rPr>
              <a:t>Анхаарал хандуулсанд</a:t>
            </a:r>
            <a:r>
              <a:rPr dirty="0" sz="1800" spc="35" b="1">
                <a:solidFill>
                  <a:srgbClr val="EBEBEB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EBEBEB"/>
                </a:solidFill>
                <a:latin typeface="Arial"/>
                <a:cs typeface="Arial"/>
              </a:rPr>
              <a:t>баярлалаа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2023-09-27T01:56:25Z</dcterms:created>
  <dcterms:modified xsi:type="dcterms:W3CDTF">2023-09-27T01:56:25Z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2023-09-27T00:00:00Z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2023-09-27T00:00:00Z</vt:filetime>
  </property>
</Properties>
</file>