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319" r:id="rId3"/>
    <p:sldId id="354" r:id="rId4"/>
    <p:sldId id="347" r:id="rId5"/>
    <p:sldId id="340" r:id="rId6"/>
    <p:sldId id="348" r:id="rId7"/>
    <p:sldId id="263" r:id="rId8"/>
    <p:sldId id="276" r:id="rId9"/>
    <p:sldId id="357" r:id="rId10"/>
    <p:sldId id="367" r:id="rId11"/>
    <p:sldId id="364" r:id="rId12"/>
    <p:sldId id="274" r:id="rId13"/>
    <p:sldId id="277" r:id="rId14"/>
    <p:sldId id="278" r:id="rId15"/>
    <p:sldId id="369" r:id="rId16"/>
    <p:sldId id="371" r:id="rId17"/>
    <p:sldId id="349" r:id="rId18"/>
    <p:sldId id="350" r:id="rId19"/>
    <p:sldId id="35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BA89C-765F-4E37-AA22-AA617F669DCF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DD034-6980-41EF-B787-EC5E4286C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56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55992-810B-4DDC-A0E6-7B2B4A0646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575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55992-810B-4DDC-A0E6-7B2B4A0646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342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B4BD5-A229-4CC2-AF5A-46B6E4E0E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004237-50AD-4EBF-80E4-51518F2A2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5F4C1-0D7A-4189-BA6C-8E807829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0901B-8A9A-4D64-B515-6439ADAF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2607B-498D-482D-95E4-B3BB1B9FF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77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EAC2-A946-41F7-B6D3-FF081A1FC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2AE2C-969E-4B5D-B885-98B9C8A40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80425-E73A-4A5E-A23B-DC9DB82D0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DE1D5-810E-4BE8-A253-7224D975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4E67A-5F76-4589-BBE6-8BA02846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2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B810E-A2D8-4BD7-B315-908FCA95A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70D95-3198-4CD7-BCB4-05E14BE58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895E9-C145-467C-B7BA-68C4FDFBE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EFAF5-91B6-46F6-ABB8-48513214A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CA715-B39B-48ED-90C1-98831B8D2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92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272E-238D-4CE9-AB21-2F0B91EC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75B79-56EA-422C-8753-DDC47A2528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1FD58F-2609-4DD1-8973-3E6FEFB1C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29157-CD6A-4EDD-9C4F-3D1699357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96EB45-AB2E-411B-B40E-9A9A8A38A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8B729-930F-4AAF-9CDD-B12BC1488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27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F61C4-4128-417B-A1AD-0E360EE5F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CCD46-5D1F-4D4F-A9F7-EB7C30D67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EF7D63-E95B-4E2F-BDD7-440ED0BC7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2A7DBF-39DF-4460-9007-5237D5C5D1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86795-1937-4F99-8743-A6A10FFC2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04938B-6A2B-4A00-928E-48A38AB33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7AF421-F9F4-44CE-A8D4-BDE207413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D18BA3-1C11-4066-B038-426ADF057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008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A250B-C44B-4D99-B5B4-53B63A5D1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917A67-6875-4287-8C8B-B75A2079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47B088-009C-42CB-9D7A-336EFD0BC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EC39FA-E133-454C-9FD4-B88663FA3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3CFA7A-7ECC-4388-A4CB-EEBB7564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606486-1B53-4E9E-A598-97D7DEA2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710F1-03C5-4882-A024-4641BAA5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22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C19F6-CA50-4822-97BD-9EB86AE04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B5D7B-F696-428D-A23B-78579FE70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A12C7-E649-4EAB-9474-E030FB01D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31DC7-8A2F-4C2B-9583-5F62DC377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13E13-B0D1-4421-A469-89D618DE7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6A348-8868-4C11-AC95-D422BE59C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863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360DE-FDF4-4038-A916-FC40A9DA5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024C2-7282-449D-8704-793F36F7C1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0FA6E-B85D-417A-A36C-C3A782C48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FFEAF-E29E-4690-9EDC-824B0F4E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22FD9-8961-4D27-A99E-8ADCCDADE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57DB4B-B249-4610-835D-FDE75B5D0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77B5F-E9C5-4A31-A403-FAFD041D6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90B9A5-96A2-433D-81BD-7EB65DA13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0F35C-6DDF-42A3-84F0-58536389F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6C940-1B32-44E7-9E78-BBAF6F8B5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1A0C5-4A2F-413F-A170-7C9576607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6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ECD7BB-4D28-48A3-9D14-1701EEAE3D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BB39D-6381-422C-BB4C-5ABFFDCBC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7673A-F440-421A-9E96-8F1DCDC7B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3BDB4-F06C-4DDE-B35D-5D078B649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D3379-BCBF-4D2E-B27D-E577C8B1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1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84ACC0-C6F4-46BA-B941-677D5F208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C28B2-3BDC-48C1-8620-20DD4372A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43489-1541-4473-8D49-6D16E7CA57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5C1B1-B1AD-43B9-92B7-300F1914F375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ADD97-6B12-4B7F-BB5C-54D566F61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F0FC9-6BE8-4507-A1F7-EF2625E1D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8BD64-F143-499D-AADA-5B8D09E85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4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F17374-FC15-4CE4-9B36-A285D681AD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7262"/>
            <a:ext cx="12192000" cy="12888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BEA5DC-E60E-4957-BAAE-920B08F100E8}"/>
              </a:ext>
            </a:extLst>
          </p:cNvPr>
          <p:cNvSpPr/>
          <p:nvPr/>
        </p:nvSpPr>
        <p:spPr>
          <a:xfrm>
            <a:off x="2250260" y="1789164"/>
            <a:ext cx="782038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АГУУЛГА</a:t>
            </a: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-2019 оны голлох үзүүлэлт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-2019 оны онцлох үйл явдлууд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-2020 оны зорилт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105465-FFAA-47E1-AD9C-410BA9A248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3" r="3262" b="29262"/>
          <a:stretch/>
        </p:blipFill>
        <p:spPr>
          <a:xfrm>
            <a:off x="3469434" y="0"/>
            <a:ext cx="4704182" cy="16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0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43AC658-E6CE-416C-8B0D-43FB937AE258}"/>
              </a:ext>
            </a:extLst>
          </p:cNvPr>
          <p:cNvSpPr/>
          <p:nvPr/>
        </p:nvSpPr>
        <p:spPr>
          <a:xfrm>
            <a:off x="1451375" y="585208"/>
            <a:ext cx="92892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Roboto Light" panose="02000000000000000000" pitchFamily="2" charset="0"/>
                <a:cs typeface="+mn-cs"/>
              </a:rPr>
              <a:t>201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Roboto Light" panose="02000000000000000000" pitchFamily="2" charset="0"/>
                <a:cs typeface="+mn-cs"/>
              </a:rPr>
              <a:t>9</a:t>
            </a: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Roboto Light" panose="02000000000000000000" pitchFamily="2" charset="0"/>
                <a:cs typeface="+mn-cs"/>
              </a:rPr>
              <a:t> ОНЫ ГОЛЛОХ ҮЗҮҮЛЭЛТ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Roboto Light" panose="02000000000000000000" pitchFamily="2" charset="0"/>
                <a:cs typeface="+mn-cs"/>
              </a:rPr>
              <a:t>/ҮЙЛДВЭРЛЭЛТ/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buntu" panose="020B0504030602030204" pitchFamily="34" charset="0"/>
              <a:ea typeface="Roboto Light" panose="02000000000000000000" pitchFamily="2" charset="0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5080562-5046-496F-BACD-0789901A6C35}"/>
              </a:ext>
            </a:extLst>
          </p:cNvPr>
          <p:cNvCxnSpPr>
            <a:cxnSpLocks/>
          </p:cNvCxnSpPr>
          <p:nvPr/>
        </p:nvCxnSpPr>
        <p:spPr>
          <a:xfrm>
            <a:off x="666020" y="1263418"/>
            <a:ext cx="412212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58C9AF-E984-4829-B529-FFC77016A5FC}"/>
              </a:ext>
            </a:extLst>
          </p:cNvPr>
          <p:cNvCxnSpPr>
            <a:cxnSpLocks/>
          </p:cNvCxnSpPr>
          <p:nvPr/>
        </p:nvCxnSpPr>
        <p:spPr>
          <a:xfrm>
            <a:off x="7541441" y="1261758"/>
            <a:ext cx="40627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BC63FC8-56C7-4442-AAEE-19120AACB25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88817" y="1628855"/>
          <a:ext cx="8208961" cy="1882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2312">
                  <a:extLst>
                    <a:ext uri="{9D8B030D-6E8A-4147-A177-3AD203B41FA5}">
                      <a16:colId xmlns:a16="http://schemas.microsoft.com/office/drawing/2014/main" val="1690601397"/>
                    </a:ext>
                  </a:extLst>
                </a:gridCol>
                <a:gridCol w="1258883">
                  <a:extLst>
                    <a:ext uri="{9D8B030D-6E8A-4147-A177-3AD203B41FA5}">
                      <a16:colId xmlns:a16="http://schemas.microsoft.com/office/drawing/2014/main" val="1683166418"/>
                    </a:ext>
                  </a:extLst>
                </a:gridCol>
                <a:gridCol w="1258883">
                  <a:extLst>
                    <a:ext uri="{9D8B030D-6E8A-4147-A177-3AD203B41FA5}">
                      <a16:colId xmlns:a16="http://schemas.microsoft.com/office/drawing/2014/main" val="2168751859"/>
                    </a:ext>
                  </a:extLst>
                </a:gridCol>
                <a:gridCol w="1258883">
                  <a:extLst>
                    <a:ext uri="{9D8B030D-6E8A-4147-A177-3AD203B41FA5}">
                      <a16:colId xmlns:a16="http://schemas.microsoft.com/office/drawing/2014/main" val="3614253720"/>
                    </a:ext>
                  </a:extLst>
                </a:gridCol>
              </a:tblGrid>
              <a:tr h="376568">
                <a:tc>
                  <a:txBody>
                    <a:bodyPr/>
                    <a:lstStyle/>
                    <a:p>
                      <a:pPr algn="l" fontAlgn="b"/>
                      <a:endParaRPr lang="mn-MN" sz="2000" b="1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1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2018</a:t>
                      </a:r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 </a:t>
                      </a:r>
                      <a:endParaRPr lang="mn-MN" sz="2000" b="1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2019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ӨСӨЛТ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447277"/>
                  </a:ext>
                </a:extLst>
              </a:tr>
              <a:tr h="376568">
                <a:tc>
                  <a:txBody>
                    <a:bodyPr/>
                    <a:lstStyle/>
                    <a:p>
                      <a:pPr algn="l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Өндөг /сая ширхэг/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53</a:t>
                      </a:r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.</a:t>
                      </a:r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4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6</a:t>
                      </a:r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1</a:t>
                      </a:r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.</a:t>
                      </a:r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17%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558655"/>
                  </a:ext>
                </a:extLst>
              </a:tr>
              <a:tr h="376568">
                <a:tc>
                  <a:txBody>
                    <a:bodyPr/>
                    <a:lstStyle/>
                    <a:p>
                      <a:pPr algn="l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Тахианы тэжээл /мян.тн/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9</a:t>
                      </a:r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.5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9.5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38734"/>
                  </a:ext>
                </a:extLst>
              </a:tr>
              <a:tr h="37656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Малын тэжээл /мян.тн/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1.3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1.5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16%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409569"/>
                  </a:ext>
                </a:extLst>
              </a:tr>
              <a:tr h="376568">
                <a:tc>
                  <a:txBody>
                    <a:bodyPr/>
                    <a:lstStyle/>
                    <a:p>
                      <a:pPr algn="l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Өндөгний</a:t>
                      </a:r>
                      <a:r>
                        <a:rPr lang="mn-MN" sz="2000" u="none" strike="noStrike" baseline="0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 сав </a:t>
                      </a:r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-үүр /сая ширхэг/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3</a:t>
                      </a:r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.3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4.0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n-M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18.6%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49244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9F682DB-4A84-4CA9-8F47-D7B952E7B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555" y="3860121"/>
            <a:ext cx="3988445" cy="2653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2B40F8-52E1-4A1E-B738-019E16F25B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0" b="12771"/>
          <a:stretch/>
        </p:blipFill>
        <p:spPr>
          <a:xfrm>
            <a:off x="0" y="3860121"/>
            <a:ext cx="3798129" cy="264945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B8B78EE-A746-498D-A3B9-097694F32E75}"/>
              </a:ext>
            </a:extLst>
          </p:cNvPr>
          <p:cNvGrpSpPr/>
          <p:nvPr/>
        </p:nvGrpSpPr>
        <p:grpSpPr>
          <a:xfrm>
            <a:off x="4069080" y="3860121"/>
            <a:ext cx="3870960" cy="2653965"/>
            <a:chOff x="4069080" y="3860121"/>
            <a:chExt cx="3870960" cy="265396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8D034B-7E42-4CBB-97C6-EB922A8B3722}"/>
                </a:ext>
              </a:extLst>
            </p:cNvPr>
            <p:cNvSpPr/>
            <p:nvPr/>
          </p:nvSpPr>
          <p:spPr>
            <a:xfrm>
              <a:off x="4069080" y="3860121"/>
              <a:ext cx="3870960" cy="2653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mn-M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55629EE-4513-4B55-B5E0-C65E8216F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7590" y="4416896"/>
              <a:ext cx="3533940" cy="1535901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536E8-AE09-48B8-A8FC-9090BDCFD91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05" b="37125"/>
          <a:stretch/>
        </p:blipFill>
        <p:spPr>
          <a:xfrm>
            <a:off x="-627407" y="-177672"/>
            <a:ext cx="3039021" cy="91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8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AAF763-148C-4813-9694-6F593483B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506" y="0"/>
            <a:ext cx="6655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00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55250A-8086-46DE-ADED-A815A7F48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124" y="2297737"/>
            <a:ext cx="9683751" cy="1959267"/>
          </a:xfrm>
        </p:spPr>
        <p:txBody>
          <a:bodyPr>
            <a:noAutofit/>
          </a:bodyPr>
          <a:lstStyle/>
          <a:p>
            <a:pPr algn="ctr"/>
            <a:r>
              <a:rPr lang="mn-M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2019 ОНЫ ОНЦЛОХ ҮЙЛ ЯВДЛУУД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buntu" panose="020B0504030602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F17374-FC15-4CE4-9B36-A285D681AD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0545"/>
            <a:ext cx="12192000" cy="128885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C523D4-B30A-443C-A3C2-ADE4DA17B0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" t="33200" r="192" b="35332"/>
          <a:stretch/>
        </p:blipFill>
        <p:spPr>
          <a:xfrm>
            <a:off x="3534748" y="83976"/>
            <a:ext cx="4862804" cy="153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89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871BF20-64EA-4B88-A1F6-2D6396218278}"/>
              </a:ext>
            </a:extLst>
          </p:cNvPr>
          <p:cNvSpPr txBox="1">
            <a:spLocks/>
          </p:cNvSpPr>
          <p:nvPr/>
        </p:nvSpPr>
        <p:spPr>
          <a:xfrm>
            <a:off x="831850" y="842168"/>
            <a:ext cx="10515600" cy="8230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+mj-cs"/>
              </a:rPr>
              <a:t>IPO </a:t>
            </a:r>
            <a:r>
              <a:rPr kumimoji="0" lang="mn-MN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+mj-cs"/>
              </a:rPr>
              <a:t>гаргав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EC7F5-5F26-4F24-A7D2-DE368BA83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AEE328-1AB2-4DEC-BEEA-BF32F36F3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video">
            <a:hlinkClick r:id="" action="ppaction://media"/>
            <a:extLst>
              <a:ext uri="{FF2B5EF4-FFF2-40B4-BE49-F238E27FC236}">
                <a16:creationId xmlns:a16="http://schemas.microsoft.com/office/drawing/2014/main" id="{DA6BF013-8306-48FB-B9D6-8E3050F3DD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AAEC2C0-D712-4C68-B0F1-F66344D687AF}"/>
              </a:ext>
            </a:extLst>
          </p:cNvPr>
          <p:cNvSpPr txBox="1">
            <a:spLocks/>
          </p:cNvSpPr>
          <p:nvPr/>
        </p:nvSpPr>
        <p:spPr>
          <a:xfrm>
            <a:off x="1005104" y="2738100"/>
            <a:ext cx="10670340" cy="8230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+mj-cs"/>
              </a:rPr>
              <a:t>Түмэн шувуут Түмнийх боллоо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9589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90728-0836-46D6-A974-6A2BCAC16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86A61-EB95-47D0-94E9-C5A9A21B6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6FA8CC-8305-42B4-817A-9862F3EF3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23323" cy="3282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A7BD19-B816-4B52-B6D5-0C87628B76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05" y="2868328"/>
            <a:ext cx="6203408" cy="3989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4FA3AB-F035-4536-A729-2AEA7519A9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2215"/>
            <a:ext cx="5363133" cy="35757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2B9726-2563-499D-8A16-BD6BF0C0B6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500" y="2774582"/>
            <a:ext cx="5363678" cy="35757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0CBA44-F946-4E60-84E1-E6F2475134D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16"/>
          <a:stretch/>
        </p:blipFill>
        <p:spPr>
          <a:xfrm>
            <a:off x="9423549" y="-3244"/>
            <a:ext cx="2768451" cy="35757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C1FEAA-6E44-4668-B53C-C2FC807A60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410" y="-9574"/>
            <a:ext cx="5143500" cy="34290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8A158827-CA91-4A83-8F65-CAF3B9064581}"/>
              </a:ext>
            </a:extLst>
          </p:cNvPr>
          <p:cNvSpPr txBox="1">
            <a:spLocks/>
          </p:cNvSpPr>
          <p:nvPr/>
        </p:nvSpPr>
        <p:spPr>
          <a:xfrm>
            <a:off x="844550" y="1509806"/>
            <a:ext cx="10670340" cy="82300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+mj-cs"/>
              </a:rPr>
              <a:t>Хувьцаа эзэмшигчдийн ээлжит хурал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5377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04E2F3-C160-480E-A10C-322BDDB2300F}"/>
              </a:ext>
            </a:extLst>
          </p:cNvPr>
          <p:cNvSpPr/>
          <p:nvPr/>
        </p:nvSpPr>
        <p:spPr>
          <a:xfrm>
            <a:off x="612353" y="11514"/>
            <a:ext cx="10897342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kumimoji="0" lang="mn-M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“ТҮМЭН ШУВУУТ” ХК-ИЙН ХӨРӨНГӨ ОРУУЛАЛТЫН АЖИЛ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830018C-87D2-4F1B-9AD3-D3A61647030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91913" y="1316751"/>
          <a:ext cx="11138221" cy="351412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53995">
                  <a:extLst>
                    <a:ext uri="{9D8B030D-6E8A-4147-A177-3AD203B41FA5}">
                      <a16:colId xmlns:a16="http://schemas.microsoft.com/office/drawing/2014/main" val="1801427027"/>
                    </a:ext>
                  </a:extLst>
                </a:gridCol>
                <a:gridCol w="9884226">
                  <a:extLst>
                    <a:ext uri="{9D8B030D-6E8A-4147-A177-3AD203B41FA5}">
                      <a16:colId xmlns:a16="http://schemas.microsoft.com/office/drawing/2014/main" val="1244844014"/>
                    </a:ext>
                  </a:extLst>
                </a:gridCol>
              </a:tblGrid>
              <a:tr h="558702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2000" b="1" u="none" strike="noStrike" dirty="0">
                          <a:solidFill>
                            <a:srgbClr val="C00000"/>
                          </a:solidFill>
                          <a:effectLst/>
                          <a:latin typeface="Ubuntu" panose="020B0504030602030204" pitchFamily="34" charset="0"/>
                        </a:rPr>
                        <a:t>№</a:t>
                      </a:r>
                      <a:endParaRPr lang="mn-MN" sz="2000" b="1" i="0" u="none" strike="noStrike" dirty="0">
                        <a:solidFill>
                          <a:srgbClr val="C00000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2000" b="1" u="none" strike="noStrike" dirty="0">
                          <a:solidFill>
                            <a:srgbClr val="C00000"/>
                          </a:solidFill>
                          <a:effectLst/>
                          <a:latin typeface="Ubuntu" panose="020B0504030602030204" pitchFamily="34" charset="0"/>
                        </a:rPr>
                        <a:t> ХИЙГДСЭН АЖЛУУД</a:t>
                      </a:r>
                      <a:endParaRPr lang="mn-MN" sz="2000" b="1" i="0" u="none" strike="noStrike" dirty="0">
                        <a:solidFill>
                          <a:srgbClr val="C00000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448051"/>
                  </a:ext>
                </a:extLst>
              </a:tr>
              <a:tr h="447869">
                <a:tc>
                  <a:txBody>
                    <a:bodyPr/>
                    <a:lstStyle/>
                    <a:p>
                      <a:pPr algn="ctr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1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“Шувууны аж ахуй 2”-г шинээр байгуулав.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9370509"/>
                  </a:ext>
                </a:extLst>
              </a:tr>
              <a:tr h="429209">
                <a:tc>
                  <a:txBody>
                    <a:bodyPr/>
                    <a:lstStyle/>
                    <a:p>
                      <a:pPr algn="ctr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2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 ШАА-1 өргөтгөл - Өндөглөгч шувууны 8-р байр барив.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3383174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pPr algn="ctr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3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 Оффисын байр, Шингэн өндөгний үйлдвэр ашиглалтад оров.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7480821"/>
                  </a:ext>
                </a:extLst>
              </a:tr>
              <a:tr h="395771">
                <a:tc>
                  <a:txBody>
                    <a:bodyPr/>
                    <a:lstStyle/>
                    <a:p>
                      <a:pPr algn="ctr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4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 Олон улсын стандарт хангасан өндөг агуулах байр ашиглалтад оров.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6976438"/>
                  </a:ext>
                </a:extLst>
              </a:tr>
              <a:tr h="395771">
                <a:tc>
                  <a:txBody>
                    <a:bodyPr/>
                    <a:lstStyle/>
                    <a:p>
                      <a:pPr algn="ctr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5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 Тэжээлийн үйлдвэр - Түүхий эд агуулах 900тн сав угсрав.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4960378"/>
                  </a:ext>
                </a:extLst>
              </a:tr>
              <a:tr h="447052">
                <a:tc>
                  <a:txBody>
                    <a:bodyPr/>
                    <a:lstStyle/>
                    <a:p>
                      <a:pPr algn="ctr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6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 Органик бордооны үйлдвэр байгуулав.</a:t>
                      </a:r>
                      <a:endParaRPr lang="mn-MN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3693429"/>
                  </a:ext>
                </a:extLst>
              </a:tr>
              <a:tr h="447870">
                <a:tc>
                  <a:txBody>
                    <a:bodyPr/>
                    <a:lstStyle/>
                    <a:p>
                      <a:pPr algn="ctr" fontAlgn="b"/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7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 </a:t>
                      </a:r>
                      <a:r>
                        <a:rPr lang="mn-MN" sz="2000" u="none" strike="noStrike" dirty="0">
                          <a:solidFill>
                            <a:schemeClr val="bg1"/>
                          </a:solidFill>
                          <a:effectLst/>
                          <a:latin typeface="Ubuntu" panose="020B0504030602030204" pitchFamily="34" charset="0"/>
                        </a:rPr>
                        <a:t>670 га талбайд Усалгааны тоног төхөөрөмж суурилуулав.</a:t>
                      </a:r>
                      <a:endParaRPr lang="ru-RU" sz="2000" b="0" i="0" u="none" strike="noStrike" dirty="0">
                        <a:solidFill>
                          <a:schemeClr val="bg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519801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D50FCDEA-FDDB-40C3-84B1-990D1EF090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1" y="5218829"/>
            <a:ext cx="12192000" cy="128885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07922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0898F-437D-45F6-875A-740E925C4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081EAA-FE70-4F46-9D2F-92CE9F442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3"/>
          <a:stretch/>
        </p:blipFill>
        <p:spPr>
          <a:xfrm>
            <a:off x="-29568" y="0"/>
            <a:ext cx="12221567" cy="685800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72CF3C7-08DB-4048-B8DC-85562AB11D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9916"/>
            <a:ext cx="12191999" cy="140295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E34C0BB-A032-4344-922F-649BB1A4C265}"/>
              </a:ext>
            </a:extLst>
          </p:cNvPr>
          <p:cNvSpPr/>
          <p:nvPr/>
        </p:nvSpPr>
        <p:spPr>
          <a:xfrm>
            <a:off x="1276130" y="277019"/>
            <a:ext cx="9763124" cy="1132681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solidFill>
              <a:srgbClr val="FF33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ЭРҮҮЛ ГЭР БҮЛИЙН ТӨЛӨӨ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ОЛОН УЛСЫН ИННОВАЦИЙН ФОРУМ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2019.10.08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136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74011-CA45-40EF-A71A-24CF70D23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DF7F00-9F24-471F-9273-03B96FFA0D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5" b="8921"/>
          <a:stretch/>
        </p:blipFill>
        <p:spPr>
          <a:xfrm>
            <a:off x="0" y="32360"/>
            <a:ext cx="12395990" cy="6825640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4BDBD1A-D0E7-4FDF-B2F6-4DBF1AD6693A}"/>
              </a:ext>
            </a:extLst>
          </p:cNvPr>
          <p:cNvSpPr txBox="1">
            <a:spLocks/>
          </p:cNvSpPr>
          <p:nvPr/>
        </p:nvSpPr>
        <p:spPr>
          <a:xfrm>
            <a:off x="1" y="32359"/>
            <a:ext cx="12395990" cy="121794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+mj-cs"/>
              </a:rPr>
              <a:t>“</a:t>
            </a:r>
            <a:r>
              <a:rPr kumimoji="0" lang="mn-M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j-ea"/>
                <a:cs typeface="+mj-cs"/>
              </a:rPr>
              <a:t>ХАРИЛЦАГЧАА ДЭМЖЬЕ” хөтөлбөрийн хүрээнд 100 гаруй харилцагчийг хувьцаа эзэмшигч болгов.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75716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4A5933-21B8-41B0-8AA0-C605B1754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514" y="0"/>
            <a:ext cx="6903486" cy="388321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F4C4F2-FCFD-48A0-9D33-26E36F8C3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6095999" cy="3429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52B84A-D24B-4080-B7B1-BDB81C59398D}"/>
              </a:ext>
            </a:extLst>
          </p:cNvPr>
          <p:cNvSpPr/>
          <p:nvPr/>
        </p:nvSpPr>
        <p:spPr>
          <a:xfrm>
            <a:off x="845690" y="241131"/>
            <a:ext cx="408703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Хувьцаа эзэмшигчдийг үйлдвэртэй танилцуулах аялал 2019 оны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A3C3B0-539B-4B4E-ADDA-F4AF72A45C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5" b="13492"/>
          <a:stretch/>
        </p:blipFill>
        <p:spPr>
          <a:xfrm>
            <a:off x="-253998" y="34435"/>
            <a:ext cx="1735493" cy="11392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BA0F198-5DE5-4427-97AA-70FE32D7045A}"/>
              </a:ext>
            </a:extLst>
          </p:cNvPr>
          <p:cNvSpPr/>
          <p:nvPr/>
        </p:nvSpPr>
        <p:spPr>
          <a:xfrm>
            <a:off x="6866062" y="4425403"/>
            <a:ext cx="4555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Аялалд нийт 150 Хувьцаа эзэмшигч хамрагдлаа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38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0">
            <a:extLst>
              <a:ext uri="{FF2B5EF4-FFF2-40B4-BE49-F238E27FC236}">
                <a16:creationId xmlns:a16="http://schemas.microsoft.com/office/drawing/2014/main" id="{0982D834-09B5-478E-8D68-B96F49F28430}"/>
              </a:ext>
            </a:extLst>
          </p:cNvPr>
          <p:cNvSpPr txBox="1">
            <a:spLocks/>
          </p:cNvSpPr>
          <p:nvPr/>
        </p:nvSpPr>
        <p:spPr>
          <a:xfrm>
            <a:off x="172298" y="1264282"/>
            <a:ext cx="11179945" cy="3662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mn-MN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mn-M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	      </a:t>
            </a:r>
            <a:r>
              <a:rPr kumimoji="0" lang="mn-MN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ЦАЛИН ДЭЭР НЭМЭХ		      ӨӨРИЙН ЦАЛИНГААС</a:t>
            </a:r>
            <a:endParaRPr kumimoji="0" lang="mn-M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	</a:t>
            </a:r>
            <a:r>
              <a:rPr kumimoji="0" lang="mn-M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  </a:t>
            </a:r>
            <a:r>
              <a:rPr kumimoji="0" lang="mn-MN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Байгууллага:	             Ажилтан: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mn-M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		15,000 ₮	     +        5,000 ₮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mn-M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		</a:t>
            </a:r>
            <a:r>
              <a:rPr kumimoji="0" lang="mn-M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     = 20,000 ₮ /сар бүр/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mn-M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15DDFE-BC3F-44E0-8614-088D78338104}"/>
              </a:ext>
            </a:extLst>
          </p:cNvPr>
          <p:cNvSpPr/>
          <p:nvPr/>
        </p:nvSpPr>
        <p:spPr>
          <a:xfrm>
            <a:off x="845690" y="241131"/>
            <a:ext cx="11189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АЖИЛТНУУДЫГ ХУВЬЦААЖУУЛАХ ХӨТӨЛБӨР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301648-DF47-4B6E-9813-2DFABFBAC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5" b="13492"/>
          <a:stretch/>
        </p:blipFill>
        <p:spPr>
          <a:xfrm>
            <a:off x="-253998" y="34435"/>
            <a:ext cx="1735493" cy="113924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38F5C0-B705-44EB-B3D0-6F0090E4999A}"/>
              </a:ext>
            </a:extLst>
          </p:cNvPr>
          <p:cNvCxnSpPr/>
          <p:nvPr/>
        </p:nvCxnSpPr>
        <p:spPr>
          <a:xfrm>
            <a:off x="470517" y="1083071"/>
            <a:ext cx="11256885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FCFF93-A3A8-4475-ABDB-8E3658CD8122}"/>
              </a:ext>
            </a:extLst>
          </p:cNvPr>
          <p:cNvCxnSpPr>
            <a:cxnSpLocks/>
          </p:cNvCxnSpPr>
          <p:nvPr/>
        </p:nvCxnSpPr>
        <p:spPr>
          <a:xfrm>
            <a:off x="3101025" y="3569686"/>
            <a:ext cx="6507611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C91577F-0576-49FC-A4E9-BAA0C59E4FFF}"/>
              </a:ext>
            </a:extLst>
          </p:cNvPr>
          <p:cNvSpPr/>
          <p:nvPr/>
        </p:nvSpPr>
        <p:spPr>
          <a:xfrm>
            <a:off x="0" y="5552726"/>
            <a:ext cx="12191999" cy="95410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“Түмэн шувуут” ХК-ийн ажилтан бүрийг хувьцаа эзэмшигч байх ажлыг эхлүүлэн ажиллаж байна. </a:t>
            </a:r>
          </a:p>
        </p:txBody>
      </p:sp>
    </p:spTree>
    <p:extLst>
      <p:ext uri="{BB962C8B-B14F-4D97-AF65-F5344CB8AC3E}">
        <p14:creationId xmlns:p14="http://schemas.microsoft.com/office/powerpoint/2010/main" val="1917716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EF78ED8-9EA8-43D2-BCED-5D3FE2D3B5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0" t="11252" r="74" b="6092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942925C-8B2C-4BFA-B668-A98CEC8502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mn-M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Шинэ бүтээгдэхүүн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buntu" panose="020B0504030602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AB2FD3-71D9-4EDB-8253-941F2713BA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7720"/>
            <a:ext cx="12192000" cy="12888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FCB37D-229F-42CE-B000-3C92EE0CEF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353" y="293615"/>
            <a:ext cx="4793294" cy="16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78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8179A0-7387-4A69-AE0A-AF884E913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" y="0"/>
            <a:ext cx="103251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7E619B-210C-4E36-BECE-B8ECF5D9F879}"/>
              </a:ext>
            </a:extLst>
          </p:cNvPr>
          <p:cNvSpPr/>
          <p:nvPr/>
        </p:nvSpPr>
        <p:spPr>
          <a:xfrm>
            <a:off x="-1" y="0"/>
            <a:ext cx="907388" cy="685800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AE013B-BF4F-43DC-B014-B05B3BDA232B}"/>
              </a:ext>
            </a:extLst>
          </p:cNvPr>
          <p:cNvSpPr/>
          <p:nvPr/>
        </p:nvSpPr>
        <p:spPr>
          <a:xfrm>
            <a:off x="11210925" y="0"/>
            <a:ext cx="976199" cy="685800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961D19-345D-44E8-9F4A-1B9C542B0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89915"/>
            <a:ext cx="12187125" cy="1472809"/>
          </a:xfr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5DF4FAD-C1C6-4F21-A5C7-60EC88427CDB}"/>
              </a:ext>
            </a:extLst>
          </p:cNvPr>
          <p:cNvSpPr/>
          <p:nvPr/>
        </p:nvSpPr>
        <p:spPr>
          <a:xfrm>
            <a:off x="1276130" y="277020"/>
            <a:ext cx="9763124" cy="513556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solidFill>
              <a:srgbClr val="FF33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ЭРҮҮЛ МЭНДИЙН БАГЦ БҮТЭЭГДЭХҮҮН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058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533B0B9-2A89-4506-88FA-C0B5BA7B205D}"/>
              </a:ext>
            </a:extLst>
          </p:cNvPr>
          <p:cNvSpPr/>
          <p:nvPr/>
        </p:nvSpPr>
        <p:spPr>
          <a:xfrm>
            <a:off x="2911151" y="4192949"/>
            <a:ext cx="636969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САВЛАГАА: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3</a:t>
            </a: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0 ш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, </a:t>
            </a: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15 ш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, 1</a:t>
            </a: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0 ш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E50CF3-6BD2-4EF7-8C12-8272E9E04AED}"/>
              </a:ext>
            </a:extLst>
          </p:cNvPr>
          <p:cNvSpPr/>
          <p:nvPr/>
        </p:nvSpPr>
        <p:spPr>
          <a:xfrm>
            <a:off x="8436066" y="1252512"/>
            <a:ext cx="22913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Селентэй өндөг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0EE1D7-B06B-4F80-B0D9-0F797DE227E0}"/>
              </a:ext>
            </a:extLst>
          </p:cNvPr>
          <p:cNvSpPr/>
          <p:nvPr/>
        </p:nvSpPr>
        <p:spPr>
          <a:xfrm>
            <a:off x="4495126" y="1252512"/>
            <a:ext cx="31275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Иодтой өндөг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151540-53E7-41F4-B0DD-4049D7E4E977}"/>
              </a:ext>
            </a:extLst>
          </p:cNvPr>
          <p:cNvSpPr/>
          <p:nvPr/>
        </p:nvSpPr>
        <p:spPr>
          <a:xfrm>
            <a:off x="1104900" y="1290889"/>
            <a:ext cx="29173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Омега 3-тай өндөг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92952F4-6C47-4D81-967D-8871692E86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7" t="6384"/>
          <a:stretch/>
        </p:blipFill>
        <p:spPr>
          <a:xfrm rot="10800000">
            <a:off x="1214438" y="1902602"/>
            <a:ext cx="2917357" cy="2290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32075A0-0A9A-448E-93DB-F821E9692D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5" b="19094"/>
          <a:stretch/>
        </p:blipFill>
        <p:spPr>
          <a:xfrm>
            <a:off x="7809313" y="2301120"/>
            <a:ext cx="3376889" cy="1493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54D7081-5B2A-41BF-ADA2-D80C653FD9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r="12550"/>
          <a:stretch/>
        </p:blipFill>
        <p:spPr>
          <a:xfrm rot="16200000">
            <a:off x="5061961" y="1545422"/>
            <a:ext cx="1976836" cy="31446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95D644-356A-4F1A-8379-74B48743FF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2757"/>
            <a:ext cx="12192000" cy="14733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E2B719F-474E-4F41-823D-3EE01686D0DF}"/>
              </a:ext>
            </a:extLst>
          </p:cNvPr>
          <p:cNvSpPr/>
          <p:nvPr/>
        </p:nvSpPr>
        <p:spPr>
          <a:xfrm>
            <a:off x="2719121" y="399132"/>
            <a:ext cx="70599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ЭРҮҮЛ МЭНДИЙГ ДЭМЖИХ БҮТЭЭГДЭХҮҮН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16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55250A-8086-46DE-ADED-A815A7F48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421" y="2126319"/>
            <a:ext cx="9683751" cy="1372302"/>
          </a:xfrm>
        </p:spPr>
        <p:txBody>
          <a:bodyPr>
            <a:noAutofit/>
          </a:bodyPr>
          <a:lstStyle/>
          <a:p>
            <a:pPr algn="ctr"/>
            <a:r>
              <a:rPr lang="mn-M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Улсын эдийн засагт оруулсан хувь нэмэр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buntu" panose="020B0504030602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F17374-FC15-4CE4-9B36-A285D681A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0545"/>
            <a:ext cx="12192000" cy="128885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C7E01D-FBA5-4E94-B1F5-406C81524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4"/>
          <a:stretch/>
        </p:blipFill>
        <p:spPr>
          <a:xfrm>
            <a:off x="3288386" y="391886"/>
            <a:ext cx="4862804" cy="303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25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F17374-FC15-4CE4-9B36-A285D681AD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7262"/>
            <a:ext cx="12192000" cy="12888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BEA5DC-E60E-4957-BAAE-920B08F100E8}"/>
              </a:ext>
            </a:extLst>
          </p:cNvPr>
          <p:cNvSpPr/>
          <p:nvPr/>
        </p:nvSpPr>
        <p:spPr>
          <a:xfrm>
            <a:off x="1057013" y="1554272"/>
            <a:ext cx="91226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Төлсөн татвар хураамж: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mn-M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	- ХАОАТ 		– 231,4 </a:t>
            </a:r>
            <a:r>
              <a:rPr kumimoji="0" lang="mn-M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сая төгрөг</a:t>
            </a:r>
            <a:endParaRPr kumimoji="0" lang="mn-M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	- НДШ 		- 692,9 сая төгрөг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n-MN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		- ААНОАТ	- 423,4 сая төгрөг</a:t>
            </a:r>
            <a:endParaRPr kumimoji="0" lang="mn-M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		- БУСАД		- 143,2 сая төгрөг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105465-FFAA-47E1-AD9C-410BA9A248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3" r="3262" b="29262"/>
          <a:stretch/>
        </p:blipFill>
        <p:spPr>
          <a:xfrm>
            <a:off x="3469434" y="0"/>
            <a:ext cx="4704182" cy="16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05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55250A-8086-46DE-ADED-A815A7F48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421" y="2126319"/>
            <a:ext cx="9683751" cy="1372302"/>
          </a:xfrm>
        </p:spPr>
        <p:txBody>
          <a:bodyPr>
            <a:noAutofit/>
          </a:bodyPr>
          <a:lstStyle/>
          <a:p>
            <a:pPr algn="ctr"/>
            <a:r>
              <a:rPr lang="mn-M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buntu" panose="020B0504030602030204" pitchFamily="34" charset="0"/>
              </a:rPr>
              <a:t>2020 ОНЫ ЗОРИЛТ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buntu" panose="020B0504030602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F17374-FC15-4CE4-9B36-A285D681A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0545"/>
            <a:ext cx="12192000" cy="128885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C7E01D-FBA5-4E94-B1F5-406C81524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4"/>
          <a:stretch/>
        </p:blipFill>
        <p:spPr>
          <a:xfrm>
            <a:off x="3254830" y="391886"/>
            <a:ext cx="4862804" cy="303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32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5FC702-9DE2-4A87-BC58-421BF23B24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7" r="2285" b="3011"/>
          <a:stretch/>
        </p:blipFill>
        <p:spPr>
          <a:xfrm>
            <a:off x="20115" y="956304"/>
            <a:ext cx="5650065" cy="46340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C2A150-987F-4F3A-A8B7-D55ADDD35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404" y="-1"/>
            <a:ext cx="6804135" cy="6804135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3F4D1C9-D19A-4E26-A48C-B9C248490AC5}"/>
              </a:ext>
            </a:extLst>
          </p:cNvPr>
          <p:cNvSpPr/>
          <p:nvPr/>
        </p:nvSpPr>
        <p:spPr>
          <a:xfrm>
            <a:off x="2231527" y="272529"/>
            <a:ext cx="8245720" cy="750887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solidFill>
              <a:srgbClr val="FF33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ШИНГЭН ӨНДӨГНИЙ ҮЙЛДВЭР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38A118F-4A59-43AD-B0EB-C20AAFCF35EC}"/>
              </a:ext>
            </a:extLst>
          </p:cNvPr>
          <p:cNvSpPr/>
          <p:nvPr/>
        </p:nvSpPr>
        <p:spPr>
          <a:xfrm>
            <a:off x="92976" y="5055787"/>
            <a:ext cx="8766494" cy="1004813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solidFill>
              <a:srgbClr val="FF33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EA20ED-973D-4F5B-BE38-E926C6CBA165}"/>
              </a:ext>
            </a:extLst>
          </p:cNvPr>
          <p:cNvSpPr txBox="1"/>
          <p:nvPr/>
        </p:nvSpPr>
        <p:spPr>
          <a:xfrm>
            <a:off x="1166766" y="5174901"/>
            <a:ext cx="7860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Хүчин чадал:  </a:t>
            </a:r>
            <a:r>
              <a:rPr kumimoji="0" lang="mn-M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1 цагт - 9600 ширхэг өндөг хагална.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1 цагт – 500 литр шингэн өндөг ариутган савлана.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70E7ECE-51EF-4F0D-B5FB-13062C998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12" y="5031139"/>
            <a:ext cx="1118520" cy="1118520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31C657D0-42A2-4C82-BB26-BE749BC702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3168"/>
            <a:ext cx="12171885" cy="147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22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B9B5ED-07D6-4471-B032-937739C541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88" b="38083"/>
          <a:stretch/>
        </p:blipFill>
        <p:spPr>
          <a:xfrm>
            <a:off x="0" y="4961823"/>
            <a:ext cx="12192000" cy="18961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CB1DC3-BC81-498F-A583-B0A733F9E8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3" b="16820"/>
          <a:stretch/>
        </p:blipFill>
        <p:spPr>
          <a:xfrm>
            <a:off x="0" y="0"/>
            <a:ext cx="9197935" cy="49618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ECEDB0-65DF-4264-8BC4-E805695F14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9" t="15779" b="-305"/>
          <a:stretch/>
        </p:blipFill>
        <p:spPr>
          <a:xfrm>
            <a:off x="5587068" y="0"/>
            <a:ext cx="6604931" cy="496182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7D0D183-25F4-41A7-8529-CF95161AF954}"/>
              </a:ext>
            </a:extLst>
          </p:cNvPr>
          <p:cNvSpPr/>
          <p:nvPr/>
        </p:nvSpPr>
        <p:spPr>
          <a:xfrm>
            <a:off x="2231527" y="272529"/>
            <a:ext cx="8245720" cy="750887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solidFill>
              <a:srgbClr val="FF33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“ИХ БУЛАГ” ДАХЬ ШУВУУНЫ АЖ АХУЙ - 2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3F79878-2220-4714-AC51-5600F8E4AA24}"/>
              </a:ext>
            </a:extLst>
          </p:cNvPr>
          <p:cNvSpPr/>
          <p:nvPr/>
        </p:nvSpPr>
        <p:spPr>
          <a:xfrm>
            <a:off x="894826" y="4224462"/>
            <a:ext cx="10402347" cy="1292820"/>
          </a:xfrm>
          <a:prstGeom prst="roundRect">
            <a:avLst/>
          </a:prstGeom>
          <a:solidFill>
            <a:schemeClr val="dk1">
              <a:alpha val="50000"/>
            </a:schemeClr>
          </a:solidFill>
          <a:ln>
            <a:solidFill>
              <a:srgbClr val="FF33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            Хүчин чадал:  </a:t>
            </a:r>
            <a:r>
              <a:rPr kumimoji="0" lang="mn-M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Бүрэн автомат тоног төхөөрөмж бүхий 40,000      	шувууны 3 байр баригдана.  Үүнээс 2 байр өндөглөж эхэлнэ.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3F41F2-9ABA-42E0-8F53-2CB2750E5C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50" y="4398762"/>
            <a:ext cx="1118520" cy="111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91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305</Words>
  <Application>Microsoft Office PowerPoint</Application>
  <PresentationFormat>Widescreen</PresentationFormat>
  <Paragraphs>83</Paragraphs>
  <Slides>19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Roboto Light</vt:lpstr>
      <vt:lpstr>Ubuntu</vt:lpstr>
      <vt:lpstr>Office Theme</vt:lpstr>
      <vt:lpstr>PowerPoint Presentation</vt:lpstr>
      <vt:lpstr>PowerPoint Presentation</vt:lpstr>
      <vt:lpstr>PowerPoint Presentation</vt:lpstr>
      <vt:lpstr>2019 ОНЫ ОНЦЛОХ ҮЙЛ ЯВДЛУУД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Шинэ бүтээгдэхүүн</vt:lpstr>
      <vt:lpstr>PowerPoint Presentation</vt:lpstr>
      <vt:lpstr>PowerPoint Presentation</vt:lpstr>
      <vt:lpstr>Улсын эдийн засагт оруулсан хувь нэмэр</vt:lpstr>
      <vt:lpstr>PowerPoint Presentation</vt:lpstr>
      <vt:lpstr>2020 ОНЫ ЗОРИЛТ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</cp:revision>
  <dcterms:created xsi:type="dcterms:W3CDTF">2020-04-08T07:32:16Z</dcterms:created>
  <dcterms:modified xsi:type="dcterms:W3CDTF">2020-04-08T07:50:26Z</dcterms:modified>
</cp:coreProperties>
</file>